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8" r:id="rId2"/>
    <p:sldId id="277" r:id="rId3"/>
    <p:sldId id="279" r:id="rId4"/>
    <p:sldId id="301" r:id="rId5"/>
    <p:sldId id="257" r:id="rId6"/>
    <p:sldId id="285" r:id="rId7"/>
    <p:sldId id="276" r:id="rId8"/>
    <p:sldId id="287" r:id="rId9"/>
    <p:sldId id="284" r:id="rId10"/>
    <p:sldId id="311" r:id="rId11"/>
    <p:sldId id="288" r:id="rId12"/>
    <p:sldId id="286" r:id="rId13"/>
    <p:sldId id="294" r:id="rId14"/>
    <p:sldId id="298" r:id="rId15"/>
    <p:sldId id="296" r:id="rId16"/>
    <p:sldId id="297" r:id="rId17"/>
    <p:sldId id="299" r:id="rId18"/>
    <p:sldId id="293" r:id="rId19"/>
    <p:sldId id="282" r:id="rId20"/>
    <p:sldId id="264" r:id="rId21"/>
    <p:sldId id="302" r:id="rId22"/>
    <p:sldId id="274" r:id="rId23"/>
    <p:sldId id="303" r:id="rId24"/>
    <p:sldId id="290" r:id="rId25"/>
    <p:sldId id="263" r:id="rId26"/>
    <p:sldId id="305" r:id="rId27"/>
    <p:sldId id="306" r:id="rId28"/>
    <p:sldId id="307" r:id="rId29"/>
    <p:sldId id="304" r:id="rId30"/>
    <p:sldId id="291" r:id="rId31"/>
    <p:sldId id="308" r:id="rId32"/>
    <p:sldId id="262" r:id="rId33"/>
    <p:sldId id="265" r:id="rId34"/>
    <p:sldId id="267" r:id="rId35"/>
    <p:sldId id="310" r:id="rId36"/>
    <p:sldId id="292" r:id="rId37"/>
    <p:sldId id="295" r:id="rId38"/>
    <p:sldId id="275" r:id="rId39"/>
    <p:sldId id="268" r:id="rId40"/>
    <p:sldId id="270" r:id="rId41"/>
    <p:sldId id="271" r:id="rId42"/>
    <p:sldId id="272" r:id="rId43"/>
    <p:sldId id="300" r:id="rId44"/>
    <p:sldId id="269" r:id="rId45"/>
    <p:sldId id="289" r:id="rId46"/>
    <p:sldId id="25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AEE"/>
    <a:srgbClr val="07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06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0B12A-A677-413E-B18A-9222FC15EB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175AF-7F3D-4F51-8432-35F25A720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7899F-8610-42A5-A489-51623B52F064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26663-465F-454B-8462-4E0989041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love with vim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A3987-0C2E-4471-87FB-B75CA4BF43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E6F8-8D3F-4760-B427-7EC17E4AD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10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6950-5022-43D7-B182-E661861627F8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love with vim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9C92-AFB9-4F02-A639-0EF14E5A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84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8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18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2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8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9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53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6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77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93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8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96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4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aw.githubusercontent.com/junegunn/vim-plug/master/plug.vi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dialog-tip-advice-hint-speaking-148815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dialog-tip-advice-hint-speaking-148815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BurntSushi/ripgrep/releases/tag/13.0.0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5d.com/time-travel-and-political-control-of-the-human-population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dialog-tip-advice-hint-speaking-148815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vim.com/" TargetMode="External"/><Relationship Id="rId2" Type="http://schemas.openxmlformats.org/officeDocument/2006/relationships/hyperlink" Target="http://inside.github.io/vim-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.rtorr.com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024"/>
            <a:ext cx="10515600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rules for the session…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018" y="573932"/>
            <a:ext cx="8998084" cy="573931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#1 thanks for your time!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this session may go up to 2 hour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grab your drinks/snacks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#2 no recording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plz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turn-off the recording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recording leads less interaction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no playback – so sharp your focus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 ask more questions ; there’s no dumb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qn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#4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i’ll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share this slides later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#5 contents/screenshots/memes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created by self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fully copyleft; feel free to share/reuse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DA91A-2A85-4558-864F-44E3CFB30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884">
            <a:off x="7329855" y="3419510"/>
            <a:ext cx="3822130" cy="18334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331331-7DC3-42FB-9C91-9BF48B56A63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0094EB-8584-4B89-8D90-E9E35DABC87E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7D28BC-5108-42B5-9D91-F02F01EA0DB9}"/>
              </a:ext>
            </a:extLst>
          </p:cNvPr>
          <p:cNvSpPr txBox="1">
            <a:spLocks/>
          </p:cNvSpPr>
          <p:nvPr/>
        </p:nvSpPr>
        <p:spPr>
          <a:xfrm>
            <a:off x="308042" y="1154113"/>
            <a:ext cx="11575915" cy="490906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people love to watch on other’s room. keep your data away from preying eyes.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Want to share secret files over mail to colleagues but not to company ?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always follow `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` when comes secret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$vi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my_secret.txt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from terminal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:X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from vim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de|en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]crypt files using vim’s own algorithm.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share the key to your friend; unlock w/ the private key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not a strong algorithm; breakable; fair to 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8CDE52-DF1E-4398-896B-AAFE266A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7" y="168495"/>
            <a:ext cx="10515600" cy="577410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they‘re watching... </a:t>
            </a:r>
          </a:p>
        </p:txBody>
      </p:sp>
    </p:spTree>
    <p:extLst>
      <p:ext uri="{BB962C8B-B14F-4D97-AF65-F5344CB8AC3E}">
        <p14:creationId xmlns:p14="http://schemas.microsoft.com/office/powerpoint/2010/main" val="86679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9893029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breaktime... or plugin time!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243191" y="1562421"/>
            <a:ext cx="7723762" cy="19024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a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 manager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below is my fav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plug.vim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 place under 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400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autoload’</a:t>
            </a:r>
            <a:r>
              <a:rPr lang="en-US" sz="1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dir inside </a:t>
            </a:r>
            <a:r>
              <a:rPr lang="en-US" sz="1400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~/.vim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that’s it! restart vim 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#3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 your plugin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PlugInstall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VimGame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11BDE8-265D-4810-9FDF-624A48F9050E}"/>
              </a:ext>
            </a:extLst>
          </p:cNvPr>
          <p:cNvSpPr txBox="1">
            <a:spLocks/>
          </p:cNvSpPr>
          <p:nvPr/>
        </p:nvSpPr>
        <p:spPr>
          <a:xfrm>
            <a:off x="5713378" y="2291864"/>
            <a:ext cx="6138154" cy="90467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plug#begin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('~/.vim/plugged')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johngrib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/vim-game-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snake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90kids game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johngrib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/vim-game-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code-break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plug#end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0945F-3C9A-43DE-9C91-70E615D13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2" b="2143"/>
          <a:stretch/>
        </p:blipFill>
        <p:spPr>
          <a:xfrm>
            <a:off x="117888" y="3653312"/>
            <a:ext cx="5815753" cy="2774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C60C4-2057-4F4D-8887-C21AF1236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8" b="2357"/>
          <a:stretch/>
        </p:blipFill>
        <p:spPr>
          <a:xfrm>
            <a:off x="6378579" y="3547003"/>
            <a:ext cx="5472953" cy="2601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12921B-2A38-4A70-8A67-EC25D4A8A3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88" y="4523321"/>
            <a:ext cx="2127691" cy="18280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0289AC-4088-4F0F-84C8-AAFD8F46A23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7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4"/>
            <a:ext cx="9672630" cy="42121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#2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“keys, strikes,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xUI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candies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028B2-29F1-4761-BE0F-FCAD5823CA82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little cute mice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mark’ thy 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registers” thy clips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 the rainbow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terminal vs vim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EE07C-004C-4660-A402-0A02F210BED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56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95" y="-68000"/>
            <a:ext cx="572708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keyboard or mouse?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04E13-A02D-496C-8A22-BBAA354C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" y="495373"/>
            <a:ext cx="9591473" cy="59946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6394919" y="154174"/>
            <a:ext cx="5797081" cy="7475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♥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keyboard, but never hate little mouse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14A0B-7B0D-4AE2-9025-3E1D9A458610}"/>
              </a:ext>
            </a:extLst>
          </p:cNvPr>
          <p:cNvSpPr txBox="1"/>
          <p:nvPr/>
        </p:nvSpPr>
        <p:spPr>
          <a:xfrm>
            <a:off x="4231533" y="3084295"/>
            <a:ext cx="1505033" cy="797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245C7-310A-448E-B724-03BA69D5E1E3}"/>
              </a:ext>
            </a:extLst>
          </p:cNvPr>
          <p:cNvSpPr txBox="1"/>
          <p:nvPr/>
        </p:nvSpPr>
        <p:spPr>
          <a:xfrm>
            <a:off x="1869632" y="5389424"/>
            <a:ext cx="476753" cy="4937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51595-DA5C-4A0C-A9BD-597F6D63C319}"/>
              </a:ext>
            </a:extLst>
          </p:cNvPr>
          <p:cNvSpPr txBox="1"/>
          <p:nvPr/>
        </p:nvSpPr>
        <p:spPr>
          <a:xfrm>
            <a:off x="4767440" y="920382"/>
            <a:ext cx="434287" cy="373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C9F1F-11AE-4421-89F2-174E0008D59E}"/>
              </a:ext>
            </a:extLst>
          </p:cNvPr>
          <p:cNvSpPr txBox="1"/>
          <p:nvPr/>
        </p:nvSpPr>
        <p:spPr>
          <a:xfrm>
            <a:off x="6706238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1D8C7-9EF2-44C5-9CDA-A2A85D4ECCCD}"/>
              </a:ext>
            </a:extLst>
          </p:cNvPr>
          <p:cNvSpPr txBox="1"/>
          <p:nvPr/>
        </p:nvSpPr>
        <p:spPr>
          <a:xfrm>
            <a:off x="8875167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60F1F-AF87-4041-9D8D-BEAC7D0FF731}"/>
              </a:ext>
            </a:extLst>
          </p:cNvPr>
          <p:cNvSpPr txBox="1"/>
          <p:nvPr/>
        </p:nvSpPr>
        <p:spPr>
          <a:xfrm>
            <a:off x="1016387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06D5D-2769-4BA4-BF89-94904B1DB74F}"/>
              </a:ext>
            </a:extLst>
          </p:cNvPr>
          <p:cNvSpPr txBox="1"/>
          <p:nvPr/>
        </p:nvSpPr>
        <p:spPr>
          <a:xfrm>
            <a:off x="2864798" y="3362069"/>
            <a:ext cx="432735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57DD4-9D2A-441D-9476-D43D108970C9}"/>
              </a:ext>
            </a:extLst>
          </p:cNvPr>
          <p:cNvSpPr txBox="1"/>
          <p:nvPr/>
        </p:nvSpPr>
        <p:spPr>
          <a:xfrm>
            <a:off x="4692771" y="5671670"/>
            <a:ext cx="417478" cy="373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69943F-96A2-4D34-AC5D-FC9D5D57345B}"/>
              </a:ext>
            </a:extLst>
          </p:cNvPr>
          <p:cNvSpPr txBox="1"/>
          <p:nvPr/>
        </p:nvSpPr>
        <p:spPr>
          <a:xfrm>
            <a:off x="3560084" y="1293961"/>
            <a:ext cx="1641643" cy="461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99E08-D403-41E2-AA64-DDC453EAB983}"/>
              </a:ext>
            </a:extLst>
          </p:cNvPr>
          <p:cNvSpPr txBox="1"/>
          <p:nvPr/>
        </p:nvSpPr>
        <p:spPr>
          <a:xfrm>
            <a:off x="4692770" y="5210240"/>
            <a:ext cx="1662825" cy="4614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D6E245-C018-4527-9CFC-E28A162DBC3E}"/>
              </a:ext>
            </a:extLst>
          </p:cNvPr>
          <p:cNvSpPr txBox="1">
            <a:spLocks/>
          </p:cNvSpPr>
          <p:nvPr/>
        </p:nvSpPr>
        <p:spPr>
          <a:xfrm>
            <a:off x="6485531" y="850609"/>
            <a:ext cx="4662367" cy="9192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there’s no mouse in era of vim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people were happy with keyboard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now start practice w/ highlighted keys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4071A4A-63EF-4F6F-A592-01D1A66BDE6B}"/>
              </a:ext>
            </a:extLst>
          </p:cNvPr>
          <p:cNvSpPr txBox="1">
            <a:spLocks/>
          </p:cNvSpPr>
          <p:nvPr/>
        </p:nvSpPr>
        <p:spPr>
          <a:xfrm>
            <a:off x="6323056" y="2177337"/>
            <a:ext cx="5727088" cy="4614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mouse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=a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" vim loves keyboard, but never mouse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ttymouse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and this is modern mouse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1E187-88D4-40B5-A41C-0FC91AF74D2D}"/>
              </a:ext>
            </a:extLst>
          </p:cNvPr>
          <p:cNvSpPr txBox="1"/>
          <p:nvPr/>
        </p:nvSpPr>
        <p:spPr>
          <a:xfrm>
            <a:off x="9063990" y="1387435"/>
            <a:ext cx="1284342" cy="3679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1EB9ACB-11EE-48E3-BB7B-5AF0896320E0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06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mark’ thy words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C513DF-AE0C-4726-B52D-42147621998D}"/>
              </a:ext>
            </a:extLst>
          </p:cNvPr>
          <p:cNvSpPr txBox="1">
            <a:spLocks/>
          </p:cNvSpPr>
          <p:nvPr/>
        </p:nvSpPr>
        <p:spPr>
          <a:xfrm>
            <a:off x="340467" y="942536"/>
            <a:ext cx="6322980" cy="37707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always, </a:t>
            </a:r>
            <a:r>
              <a:rPr lang="en-US" sz="18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mark</a:t>
            </a: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your words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~ bookmarks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:marks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list all your bookmarks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m[a-zA-Z0-9]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mark a buffer position w/ a char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’x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single quote: jump to line – marked as 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`x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backtick: same but jump to line/col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local marks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global marks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kshenoy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/vim-signature'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enjoy visual marks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1A56E0-C3B6-4F5E-971D-A91C579D5FD1}"/>
              </a:ext>
            </a:extLst>
          </p:cNvPr>
          <p:cNvSpPr txBox="1">
            <a:spLocks/>
          </p:cNvSpPr>
          <p:nvPr/>
        </p:nvSpPr>
        <p:spPr>
          <a:xfrm>
            <a:off x="340467" y="4902740"/>
            <a:ext cx="5924146" cy="12159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jumps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 sometime people land nowhere &amp; lost their way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‘.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“ jump to last position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CTRL-o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jump to old/new position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:jumps 	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show all my way to past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99F6B-3740-45ED-BFEA-9E39D953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28" y="942536"/>
            <a:ext cx="4724236" cy="459253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0E89D0-4C29-4A7A-A740-624280BECD7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2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6" y="82361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register” thy clips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648AF2-A9C8-4CF7-9FB9-BE878AB6013A}"/>
              </a:ext>
            </a:extLst>
          </p:cNvPr>
          <p:cNvSpPr txBox="1">
            <a:spLocks/>
          </p:cNvSpPr>
          <p:nvPr/>
        </p:nvSpPr>
        <p:spPr>
          <a:xfrm>
            <a:off x="190501" y="687527"/>
            <a:ext cx="6587664" cy="337240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Don’t forget </a:t>
            </a:r>
            <a:r>
              <a:rPr lang="en-US" sz="1800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register</a:t>
            </a: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sweet memories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~ clips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:registers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“list all your clips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“lazy version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	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last copied 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deleted registers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-Z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user named registers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yank selection into 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 MODE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paste contents from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 MODE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ctrl-r 5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paste contents from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	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  MODE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VIM world , it’s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ank &amp;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aste 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5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/vim-peekaboo'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enjoy visual </a:t>
            </a:r>
            <a:r>
              <a:rPr lang="en-US" sz="15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regs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sz="15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7A7998-111C-4D05-BE2A-803956CADF49}"/>
              </a:ext>
            </a:extLst>
          </p:cNvPr>
          <p:cNvSpPr txBox="1">
            <a:spLocks/>
          </p:cNvSpPr>
          <p:nvPr/>
        </p:nvSpPr>
        <p:spPr>
          <a:xfrm>
            <a:off x="190501" y="5915462"/>
            <a:ext cx="6587664" cy="57741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special registers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“last clip : “</a:t>
            </a:r>
            <a:r>
              <a:rPr lang="en-US" sz="1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– paste last yanked not deleted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C3920-F15E-4966-970B-03BAEA35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032" y="942535"/>
            <a:ext cx="5033601" cy="489327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696A71-9A59-4F8D-8BEE-B565CD0AEC71}"/>
              </a:ext>
            </a:extLst>
          </p:cNvPr>
          <p:cNvSpPr txBox="1">
            <a:spLocks/>
          </p:cNvSpPr>
          <p:nvPr/>
        </p:nvSpPr>
        <p:spPr>
          <a:xfrm>
            <a:off x="6873031" y="5915465"/>
            <a:ext cx="5033601" cy="5774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:set mouse=c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SHIFT+SELECT+LEFT CLICK , yank into OS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SHIFT+SELECT+RIGHT CLICK , paste from 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810411-0A72-459A-BE1E-E1798F22C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15262" y="5578582"/>
            <a:ext cx="603845" cy="51444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FF9D55-6C2A-4939-A85A-2CB6055FA44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21962B-F4EC-4D70-9AA4-067591DCA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65347"/>
              </p:ext>
            </p:extLst>
          </p:nvPr>
        </p:nvGraphicFramePr>
        <p:xfrm>
          <a:off x="190499" y="4171843"/>
          <a:ext cx="6587663" cy="13575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8765">
                  <a:extLst>
                    <a:ext uri="{9D8B030D-6E8A-4147-A177-3AD203B41FA5}">
                      <a16:colId xmlns:a16="http://schemas.microsoft.com/office/drawing/2014/main" val="1029613395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1923444786"/>
                    </a:ext>
                  </a:extLst>
                </a:gridCol>
                <a:gridCol w="3358306">
                  <a:extLst>
                    <a:ext uri="{9D8B030D-6E8A-4147-A177-3AD203B41FA5}">
                      <a16:colId xmlns:a16="http://schemas.microsoft.com/office/drawing/2014/main" val="3379337434"/>
                    </a:ext>
                  </a:extLst>
                </a:gridCol>
              </a:tblGrid>
              <a:tr h="339871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14424"/>
                  </a:ext>
                </a:extLst>
              </a:tr>
              <a:tr h="54491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 </a:t>
                      </a:r>
                      <a:r>
                        <a:rPr lang="en-US" sz="13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from vim yank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CTRL-R " </a:t>
                      </a:r>
                      <a:r>
                        <a:rPr lang="en-US" sz="13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from vim yank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CTRL-R * </a:t>
                      </a:r>
                      <a:r>
                        <a:rPr lang="en-US" sz="13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from  OS yank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982654"/>
                  </a:ext>
                </a:extLst>
              </a:tr>
              <a:tr h="47276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Remote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SHIFT-RIGHT CLICK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“paste </a:t>
                      </a:r>
                      <a:r>
                        <a:rPr lang="en-US" sz="140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from REMOTE </a:t>
                      </a: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OS yank</a:t>
                      </a:r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6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5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colors &amp; candies – enjoy the rainbow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340468" y="942536"/>
            <a:ext cx="7130007" cy="6611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vim is vibrant &amp; colorful –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let’s add color to rainbow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78DA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curved fonts + colorful theme + right config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beautiful vim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0AAFEB-BA5A-432C-812F-4A42F3154272}"/>
              </a:ext>
            </a:extLst>
          </p:cNvPr>
          <p:cNvSpPr txBox="1">
            <a:spLocks/>
          </p:cNvSpPr>
          <p:nvPr/>
        </p:nvSpPr>
        <p:spPr>
          <a:xfrm>
            <a:off x="340468" y="2669890"/>
            <a:ext cx="5034063" cy="507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4B2CDA-50CA-4861-A02F-930DC390F643}"/>
              </a:ext>
            </a:extLst>
          </p:cNvPr>
          <p:cNvSpPr txBox="1">
            <a:spLocks/>
          </p:cNvSpPr>
          <p:nvPr/>
        </p:nvSpPr>
        <p:spPr>
          <a:xfrm>
            <a:off x="151624" y="1682714"/>
            <a:ext cx="6189542" cy="345581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t_Co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=256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support more terminal colors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guifont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DejaVu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\ Sans\ mono:h9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 </a:t>
            </a:r>
            <a:r>
              <a:rPr lang="en-US" sz="14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colorscheme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desert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add flavor to your taste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" color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good!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cursorline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where I’m in this island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colorcolumn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=80 	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try not to cross the border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glow in night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RRethy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/vim-illuminate’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illuminate the variables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strawberry over vanilla cream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'vim-airline/vim-airline'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'vim-airline/vim-airline-themes’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bring more themes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'altercation/vim-colors-solarized'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fneu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/breezy'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dracula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/vim'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BB9E2E-2EDE-4995-ABF5-1F32F3DC9926}"/>
              </a:ext>
            </a:extLst>
          </p:cNvPr>
          <p:cNvSpPr txBox="1">
            <a:spLocks/>
          </p:cNvSpPr>
          <p:nvPr/>
        </p:nvSpPr>
        <p:spPr>
          <a:xfrm>
            <a:off x="151624" y="5398852"/>
            <a:ext cx="6189543" cy="8264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tweaks for 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fonts-powerline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BC4E4-DD77-4101-8B33-85839DD04270}"/>
              </a:ext>
            </a:extLst>
          </p:cNvPr>
          <p:cNvSpPr/>
          <p:nvPr/>
        </p:nvSpPr>
        <p:spPr>
          <a:xfrm>
            <a:off x="6530010" y="2078321"/>
            <a:ext cx="5580926" cy="400109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if exists(":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AirlineRefresh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AirlineRefresh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g:airline_theme='breezy'    "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gruvbox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simple seagull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g:airline_powerline_fonts = 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let g:airline_section_b = '%{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getcwd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()}'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"TABLINE: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g:airline#extensions#tabline#enabled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g:airline#extensions#tabline#tabs_label = 'tabs'       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g:airline#extensions#tabline#buffers_label = 'buffers'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g:airline#extensions#tabline#fnamemod = ':t'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g:airline#extensions#tabline#show_tab_count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g:airline#extensions#tabline#show_buffers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g:airline#extensions#tabline#tab_min_count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g:airline#extensions#tabline#show_splits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g:airline#extensions#tabline#show_tab_nr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g:airline#extensions#tabline#show_tab_type = 1</a:t>
            </a:r>
          </a:p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g:airline#extensions#tagbar#enabled =1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F38590-BE1A-478D-B5C6-A88017B2746B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3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004A687-7EF0-424E-9B09-D9AE2E3B566B}"/>
              </a:ext>
            </a:extLst>
          </p:cNvPr>
          <p:cNvSpPr txBox="1">
            <a:spLocks/>
          </p:cNvSpPr>
          <p:nvPr/>
        </p:nvSpPr>
        <p:spPr>
          <a:xfrm>
            <a:off x="428017" y="365125"/>
            <a:ext cx="11278028" cy="34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the engine from vim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4799A2-6DEB-402E-BC5C-FB29C24651B6}"/>
              </a:ext>
            </a:extLst>
          </p:cNvPr>
          <p:cNvSpPr txBox="1">
            <a:spLocks/>
          </p:cNvSpPr>
          <p:nvPr/>
        </p:nvSpPr>
        <p:spPr>
          <a:xfrm>
            <a:off x="340467" y="942536"/>
            <a:ext cx="10611231" cy="37707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want to execute some command on OS? don’t quit vim; there’s no escape!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fall into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follow the white rabbit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:terminal	:term		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open the gateway to other realm</a:t>
            </a: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bonus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sz="1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cmatrix</a:t>
            </a: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2F1C7-5900-49B3-90D9-E78085055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436" y="2585638"/>
            <a:ext cx="7510132" cy="377071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14D473-4457-48AE-B86B-44A62CEA9EF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8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5"/>
            <a:ext cx="9336933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#3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“buffers windows tabs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8EA92-222A-400D-8CB3-3628CDF69064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watch the street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handle more buffers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 the windows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fix with tabs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your space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1C5E78-DEDB-4DE1-BE2E-AE7B445BB24A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pg.18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2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4E5F-3AD8-4749-8B84-E7F1D3AC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7" y="57900"/>
            <a:ext cx="10515600" cy="4090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let’s watch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wintab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EEB948C-DF1B-4553-8E7A-A08A48FE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/>
        </p:blipFill>
        <p:spPr>
          <a:xfrm>
            <a:off x="80687" y="2849977"/>
            <a:ext cx="6884317" cy="3946983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FEC96A-A611-417F-BF6E-D2CFD9DED5F9}"/>
              </a:ext>
            </a:extLst>
          </p:cNvPr>
          <p:cNvSpPr/>
          <p:nvPr/>
        </p:nvSpPr>
        <p:spPr>
          <a:xfrm>
            <a:off x="80687" y="520668"/>
            <a:ext cx="8472791" cy="230832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in memory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 ready for r/w operation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saving buffer is writing into physical file at OS level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multiple buffers can be opened, parallelly!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port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watch buffers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window can be used to look after multi buffers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hold one or more window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collections of windows ;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manage the workspace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809AE-361B-4FC3-9ABD-CB3CCDD4BDA7}"/>
              </a:ext>
            </a:extLst>
          </p:cNvPr>
          <p:cNvSpPr/>
          <p:nvPr/>
        </p:nvSpPr>
        <p:spPr>
          <a:xfrm>
            <a:off x="8654374" y="518958"/>
            <a:ext cx="3369014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commands to handle multi files operations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tabdo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454CA-83F7-43CD-AF78-D2194F5002F6}"/>
              </a:ext>
            </a:extLst>
          </p:cNvPr>
          <p:cNvSpPr/>
          <p:nvPr/>
        </p:nvSpPr>
        <p:spPr>
          <a:xfrm>
            <a:off x="6965004" y="6596390"/>
            <a:ext cx="5428222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designed by myself! License: copyleft </a:t>
            </a:r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(Ͻ)Kesavan Muthuvel </a:t>
            </a:r>
          </a:p>
        </p:txBody>
      </p:sp>
      <p:pic>
        <p:nvPicPr>
          <p:cNvPr id="3074" name="Picture 2" descr="http://kesavan.info/images/new.gif">
            <a:extLst>
              <a:ext uri="{FF2B5EF4-FFF2-40B4-BE49-F238E27FC236}">
                <a16:creationId xmlns:a16="http://schemas.microsoft.com/office/drawing/2014/main" id="{3AA2232B-116E-4D8B-A9CE-1D896079F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-136525"/>
            <a:ext cx="2381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27E06D-60E0-4DBA-900B-1AD60F0ED6BF}"/>
              </a:ext>
            </a:extLst>
          </p:cNvPr>
          <p:cNvSpPr/>
          <p:nvPr/>
        </p:nvSpPr>
        <p:spPr>
          <a:xfrm>
            <a:off x="7074874" y="3013346"/>
            <a:ext cx="5049032" cy="101566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%s/foo/bar/g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– substitute foo w/ bar all buffers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%s/foo/bar/g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substitute foo w/ bar on buffers in current window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tabdo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313" y="126543"/>
            <a:ext cx="11637525" cy="7101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myth vs truth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BFB5F-9D54-489C-8B1D-16CA67C34ACB}"/>
              </a:ext>
            </a:extLst>
          </p:cNvPr>
          <p:cNvSpPr txBox="1"/>
          <p:nvPr/>
        </p:nvSpPr>
        <p:spPr>
          <a:xfrm>
            <a:off x="251465" y="1029938"/>
            <a:ext cx="10444264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hey </a:t>
            </a:r>
            <a:r>
              <a:rPr lang="en-US" sz="20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kesavan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, stop your nonsense -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why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i’ve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to love this old vim 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i’ve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21</a:t>
            </a:r>
            <a:r>
              <a:rPr lang="en-US" sz="2000" baseline="30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st</a:t>
            </a: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century modern editors – with GUI – graphics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old ; vim is so bore ; vim is complex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quitting vim is impossible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</a:t>
            </a:r>
            <a:r>
              <a:rPr lang="en-US" sz="2000" dirty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sz="2000" dirty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sz="2000" dirty="0">
                <a:solidFill>
                  <a:srgbClr val="FFFF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r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users are hackers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triggers suicide thinking; </a:t>
            </a:r>
            <a:endParaRPr lang="en-US" sz="800" dirty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69E36-6D4B-4412-B9D5-2BEA11036503}"/>
              </a:ext>
            </a:extLst>
          </p:cNvPr>
          <p:cNvSpPr txBox="1"/>
          <p:nvPr/>
        </p:nvSpPr>
        <p:spPr>
          <a:xfrm>
            <a:off x="251464" y="3990803"/>
            <a:ext cx="6197974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you should </a:t>
            </a:r>
            <a:r>
              <a:rPr lang="en-US" b="1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love vim</a:t>
            </a: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, because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cares you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makes your life better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so powerful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solid; elder to GNU/Linux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o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makes you a better dev &amp;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to become a hacker, you must be a dev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CCD684-74EF-40E9-92DD-F417B564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87" y="2281583"/>
            <a:ext cx="5666362" cy="3777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D1F833-7839-49E1-BE9F-CEB6361BC7EC}"/>
              </a:ext>
            </a:extLst>
          </p:cNvPr>
          <p:cNvSpPr/>
          <p:nvPr/>
        </p:nvSpPr>
        <p:spPr>
          <a:xfrm>
            <a:off x="6525638" y="6059157"/>
            <a:ext cx="3793976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designed by myself! License : copyleft</a:t>
            </a:r>
          </a:p>
          <a:p>
            <a:r>
              <a:rPr lang="en-US" alt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(Ͻ)Kesavan Muthuvel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FCB34DB-309A-4252-8C19-F94A14CF9DF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0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365126"/>
            <a:ext cx="11517549" cy="5103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handle more w/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yes, you can!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0043"/>
            <a:ext cx="10668000" cy="5330757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 – file in memory – ready for r/w operation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$vi abc.txt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xyz.php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pq.js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handle more files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$vi * 					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load all files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:buffers :ls :files	– list all buffers w/ &lt;id&gt;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	 		- buffer next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		- buffer previous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:bf[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first/last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- buffer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xy.php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w/ auto-complete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:b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- buffer w/ id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2CF3E-55C7-43F8-BC9F-4A6278C322F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02" y="3997917"/>
            <a:ext cx="10515600" cy="1613611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break the windows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233087" y="1099433"/>
            <a:ext cx="11712479" cy="53013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window – just a view port to look over buffer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- closing window doesn’t close the buffer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- buffer still loaded on vim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window commands are starts with ctrl-w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s	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plit window horizontally 		:split  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v	- split window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ertically			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vsplit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:vs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c-w 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- switch to other window ( clockwise)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&gt;&lt;	- adjust the horizontal width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+-	- adjust the vertical height</a:t>
            </a: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q	- quit the window				:quit	q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c-w o	- quit all windows, keep this only	:only	:on</a:t>
            </a: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execute commands on all open windows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ACC8D-100B-4460-8A5B-0FBE76F4A061}"/>
              </a:ext>
            </a:extLst>
          </p:cNvPr>
          <p:cNvCxnSpPr/>
          <p:nvPr/>
        </p:nvCxnSpPr>
        <p:spPr>
          <a:xfrm>
            <a:off x="7597301" y="2519464"/>
            <a:ext cx="0" cy="309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A2B2150-0152-4510-BDD3-9B663319E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-8558" r="35388" b="8558"/>
          <a:stretch/>
        </p:blipFill>
        <p:spPr>
          <a:xfrm>
            <a:off x="9780788" y="1082926"/>
            <a:ext cx="1935797" cy="40729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BFEFD7-A555-49B7-8252-A81809D7DE0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45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 w/ tabs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310908" y="992428"/>
            <a:ext cx="11273113" cy="530136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tab page  – collection of windows &amp; buffers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- grouping mech to keep one tab for related files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- tab is more GUI friendly; your mice love tabs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:tab ball – open all buffers in separate tabs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- tabs into buffers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:tabs 			– list all open tabs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tabnew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- open new tab page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tabnext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	 		- tab page next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		- tab page previous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20C64A-5795-4B14-891B-8802F3EB988C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5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6B0C90-F9CF-4884-95EE-475A2DD01E9B}"/>
              </a:ext>
            </a:extLst>
          </p:cNvPr>
          <p:cNvSpPr txBox="1">
            <a:spLocks/>
          </p:cNvSpPr>
          <p:nvPr/>
        </p:nvSpPr>
        <p:spPr>
          <a:xfrm>
            <a:off x="233087" y="136525"/>
            <a:ext cx="10515600" cy="70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save your workspace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4117D0-DDF5-41C3-AC31-01E26AC18BA8}"/>
              </a:ext>
            </a:extLst>
          </p:cNvPr>
          <p:cNvSpPr txBox="1">
            <a:spLocks/>
          </p:cNvSpPr>
          <p:nvPr/>
        </p:nvSpPr>
        <p:spPr>
          <a:xfrm>
            <a:off x="233087" y="1031132"/>
            <a:ext cx="11624930" cy="266783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keep all your opened tabs &amp; windows layouts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reload all previous settings for buffers/vim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		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“make session - ~/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:source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~/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“load session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A1870E-5D13-4FB1-A606-077973CC2650}"/>
              </a:ext>
            </a:extLst>
          </p:cNvPr>
          <p:cNvSpPr txBox="1"/>
          <p:nvPr/>
        </p:nvSpPr>
        <p:spPr>
          <a:xfrm>
            <a:off x="398456" y="4289156"/>
            <a:ext cx="11459561" cy="1815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Tip: 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 much useful in GUI; for 2K kids who look for modern experience </a:t>
            </a:r>
          </a:p>
          <a:p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"preserve &amp; restore session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VimLeave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save the session when leaving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VimEnter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source ~/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Session.vim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load the session when entering 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VimLeavePre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mksession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F221B-612C-4EAF-B509-0E8EC3A4BE80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4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703959" y="2983015"/>
            <a:ext cx="9784406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#4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“explore, travel, search, repeat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116F8-3B5E-4278-B398-3A1CB1759B79}"/>
              </a:ext>
            </a:extLst>
          </p:cNvPr>
          <p:cNvSpPr txBox="1">
            <a:spLocks/>
          </p:cNvSpPr>
          <p:nvPr/>
        </p:nvSpPr>
        <p:spPr>
          <a:xfrm>
            <a:off x="2193919" y="3736990"/>
            <a:ext cx="6185171" cy="2571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explore local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discover external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fuzz the finder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grep goes rip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travel against time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8AECC-CB10-417E-88ED-324DD4A76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18" y="444197"/>
            <a:ext cx="6936775" cy="2362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B7F333-BDA1-4AE4-A8CD-092A0C46FE09}"/>
              </a:ext>
            </a:extLst>
          </p:cNvPr>
          <p:cNvSpPr/>
          <p:nvPr/>
        </p:nvSpPr>
        <p:spPr>
          <a:xfrm>
            <a:off x="10299875" y="6099243"/>
            <a:ext cx="2107848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xkcd.com/1522 CC</a:t>
            </a:r>
            <a:endParaRPr lang="en-US" alt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94D296-9663-41EB-8337-417F14EE545F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5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explore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25" y="1565676"/>
            <a:ext cx="5930629" cy="2173479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always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explore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outside world from vim with:</a:t>
            </a:r>
          </a:p>
          <a:p>
            <a:pPr marL="0" indent="0">
              <a:buNone/>
            </a:pPr>
            <a:endParaRPr lang="en-US" sz="1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:Ex	- tmp explore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existing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:Sex	- tmp explore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horizontal 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:Vex	- tmp explore(left) &amp; work 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vertical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:Lex	- permanent explorer on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eft – modern look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quick mode –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ab version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:Rex	-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eturn to explorer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1817" y="835880"/>
            <a:ext cx="11389468" cy="35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handling multiple jobs? busy w/ high demand 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B73F17-E92A-4270-977D-6C258BA1F1C2}"/>
              </a:ext>
            </a:extLst>
          </p:cNvPr>
          <p:cNvSpPr txBox="1">
            <a:spLocks/>
          </p:cNvSpPr>
          <p:nvPr/>
        </p:nvSpPr>
        <p:spPr>
          <a:xfrm>
            <a:off x="436125" y="4114716"/>
            <a:ext cx="7059038" cy="18413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:[N]Explore[!]  [dir]... Explore directory of current file      :Explore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Horizontal Split &amp; Explore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Left Explorer Toggle   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Split&amp;Explore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file's directory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:[N]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[!] [dir]... Vertical   Split &amp; Explore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[dir]... Tab &amp; Explore          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... Return to/from Explorer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Used with :Explore **/pattern : (also see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netrw-starstar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 go to next matching file    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Nexplore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Pexplore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............. go to previous matching file            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Pexplore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6441333" y="1565676"/>
            <a:ext cx="4474722" cy="217347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does reverse when comes with exploring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:Ex!	- :Ex in vertical split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:Sex!	- same of :Sex, but vertical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:Vex!	- right :Vex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:Lex!	- keep it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ight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	- NOT Allowed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:Rex!	- NOT Allowed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3493D1-863C-4015-A7E3-A72D53B49D91}"/>
              </a:ext>
            </a:extLst>
          </p:cNvPr>
          <p:cNvSpPr txBox="1">
            <a:spLocks/>
          </p:cNvSpPr>
          <p:nvPr/>
        </p:nvSpPr>
        <p:spPr>
          <a:xfrm>
            <a:off x="351817" y="3828868"/>
            <a:ext cx="2433535" cy="4442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:help Explore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D24241-7D4B-400D-9608-0BE9527A0F3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5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discover external space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5178966" y="3661065"/>
            <a:ext cx="3681513" cy="91155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 - open file in new buffer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 - open file in new tab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 - open file vertical split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 open file horizontal split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E278B2-E49D-4D94-A5B0-23B3D0A1781B}"/>
              </a:ext>
            </a:extLst>
          </p:cNvPr>
          <p:cNvSpPr txBox="1">
            <a:spLocks/>
          </p:cNvSpPr>
          <p:nvPr/>
        </p:nvSpPr>
        <p:spPr>
          <a:xfrm>
            <a:off x="5018742" y="2333731"/>
            <a:ext cx="7022681" cy="8285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preservim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nerdtree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		" explorer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ryanoasis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/vim-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devicons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  	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icons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BufWinEnter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4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silent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NERDTreeMirror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mirror it</a:t>
            </a:r>
            <a:endParaRPr lang="en-US" sz="14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92209F-7EBD-450B-8A1B-8782FCF0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1" r="60366"/>
          <a:stretch/>
        </p:blipFill>
        <p:spPr>
          <a:xfrm>
            <a:off x="304394" y="896619"/>
            <a:ext cx="4392195" cy="53937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C32122-B190-4669-977A-989C3D549529}"/>
              </a:ext>
            </a:extLst>
          </p:cNvPr>
          <p:cNvGrpSpPr/>
          <p:nvPr/>
        </p:nvGrpSpPr>
        <p:grpSpPr>
          <a:xfrm>
            <a:off x="3659013" y="5314199"/>
            <a:ext cx="2397306" cy="1009148"/>
            <a:chOff x="9064558" y="3534244"/>
            <a:chExt cx="2870719" cy="1009148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C3A555D-2AC2-40CB-817E-BB7148DF48A3}"/>
                </a:ext>
              </a:extLst>
            </p:cNvPr>
            <p:cNvSpPr txBox="1">
              <a:spLocks/>
            </p:cNvSpPr>
            <p:nvPr/>
          </p:nvSpPr>
          <p:spPr>
            <a:xfrm>
              <a:off x="9064558" y="3965981"/>
              <a:ext cx="2793459" cy="57741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also offers quick file operations!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B0768F-2694-4EC7-87CA-060458F83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1212187" y="3534244"/>
              <a:ext cx="723090" cy="514448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2C0259D-8304-4D0D-91B7-E7482727A4E7}"/>
              </a:ext>
            </a:extLst>
          </p:cNvPr>
          <p:cNvSpPr txBox="1">
            <a:spLocks/>
          </p:cNvSpPr>
          <p:nvPr/>
        </p:nvSpPr>
        <p:spPr>
          <a:xfrm>
            <a:off x="4935166" y="831519"/>
            <a:ext cx="7106258" cy="152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another better tool to discover more stuff -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NERDTree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F7D7E2-2231-466B-91F5-20AE551876C1}"/>
              </a:ext>
            </a:extLst>
          </p:cNvPr>
          <p:cNvSpPr txBox="1">
            <a:spLocks/>
          </p:cNvSpPr>
          <p:nvPr/>
        </p:nvSpPr>
        <p:spPr>
          <a:xfrm>
            <a:off x="7669247" y="4924868"/>
            <a:ext cx="3681514" cy="82106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file management made easy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multiple files ? no problem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love visualization? yes it is!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(B)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ookmark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those key files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E75AE5-FE2C-44A7-865C-206A8C450E3C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6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17" y="10608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fuzzy find Ctrl-P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8705BC-00DE-4EB6-B178-5138450F65B6}"/>
              </a:ext>
            </a:extLst>
          </p:cNvPr>
          <p:cNvSpPr txBox="1">
            <a:spLocks/>
          </p:cNvSpPr>
          <p:nvPr/>
        </p:nvSpPr>
        <p:spPr>
          <a:xfrm>
            <a:off x="7656075" y="2241158"/>
            <a:ext cx="4231531" cy="68654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ctrl-o - open file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ctrl-t - open file in new tab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ctrl-z – (un)mark to open multi files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E278B2-E49D-4D94-A5B0-23B3D0A1781B}"/>
              </a:ext>
            </a:extLst>
          </p:cNvPr>
          <p:cNvSpPr txBox="1">
            <a:spLocks/>
          </p:cNvSpPr>
          <p:nvPr/>
        </p:nvSpPr>
        <p:spPr>
          <a:xfrm>
            <a:off x="304394" y="2254232"/>
            <a:ext cx="6866107" cy="5183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ctrlpvim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ctrlp.vim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1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" Ctrl-P</a:t>
            </a:r>
            <a:endParaRPr lang="en-US" sz="2100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C0259D-8304-4D0D-91B7-E7482727A4E7}"/>
              </a:ext>
            </a:extLst>
          </p:cNvPr>
          <p:cNvSpPr txBox="1">
            <a:spLocks/>
          </p:cNvSpPr>
          <p:nvPr/>
        </p:nvSpPr>
        <p:spPr>
          <a:xfrm>
            <a:off x="304394" y="971610"/>
            <a:ext cx="11689810" cy="35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Ctrl-P – unlock the MRUs/buffers/files ...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index’m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all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F7D7E2-2231-466B-91F5-20AE551876C1}"/>
              </a:ext>
            </a:extLst>
          </p:cNvPr>
          <p:cNvSpPr txBox="1">
            <a:spLocks/>
          </p:cNvSpPr>
          <p:nvPr/>
        </p:nvSpPr>
        <p:spPr>
          <a:xfrm>
            <a:off x="7381066" y="4136212"/>
            <a:ext cx="4613138" cy="14385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ctrl-b or ctrl-f – switch between buffers/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mru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/files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F269C-5DCA-4293-A844-49D2F60D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21" r="63298"/>
          <a:stretch/>
        </p:blipFill>
        <p:spPr>
          <a:xfrm>
            <a:off x="304394" y="4177110"/>
            <a:ext cx="6605080" cy="15070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1B7606-C84C-46B1-B882-17D02A3C86B3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3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0CC215-04D2-4AD6-BCE8-54A4F0C2E676}"/>
              </a:ext>
            </a:extLst>
          </p:cNvPr>
          <p:cNvSpPr txBox="1">
            <a:spLocks/>
          </p:cNvSpPr>
          <p:nvPr/>
        </p:nvSpPr>
        <p:spPr>
          <a:xfrm>
            <a:off x="322228" y="282440"/>
            <a:ext cx="10515600" cy="54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grep vs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…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0428FB-FBA2-445E-A37C-BF44C145FFD0}"/>
              </a:ext>
            </a:extLst>
          </p:cNvPr>
          <p:cNvSpPr txBox="1">
            <a:spLocks/>
          </p:cNvSpPr>
          <p:nvPr/>
        </p:nvSpPr>
        <p:spPr>
          <a:xfrm>
            <a:off x="414823" y="826851"/>
            <a:ext cx="7347417" cy="255837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it’s own search tool –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vimgrepadd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findme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"search &amp; highlight the pattern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/[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]Order		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&amp; highlight the regex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:% s/idly/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r>
              <a:rPr lang="en-US" sz="17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7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19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ubstitute </a:t>
            </a:r>
            <a:r>
              <a:rPr lang="en-US" sz="17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idly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all buffers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:execute “</a:t>
            </a:r>
            <a:r>
              <a:rPr 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vimgrep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/needle/ </a:t>
            </a:r>
            <a:r>
              <a:rPr lang="en-US" sz="1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| 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copen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search &amp; pop in quick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cexpr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[]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       " cleanup quick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cclose</a:t>
            </a:r>
            <a:r>
              <a:rPr 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or :q (from quick-list)	       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close quick-list*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CFAF686-4C9C-48C0-A723-AD62C7B3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8" y="3599235"/>
            <a:ext cx="11481882" cy="1273138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Bonus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Try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ripgrep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– faster than grep. Also install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bat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over cat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add-apt-repository ppa:x4121/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ripgrep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from terminal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bat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ripgrep</a:t>
            </a:r>
            <a:endParaRPr lang="en-US" sz="20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3C0D75-10A4-4C2B-9222-66E27278CB32}"/>
              </a:ext>
            </a:extLst>
          </p:cNvPr>
          <p:cNvSpPr txBox="1">
            <a:spLocks/>
          </p:cNvSpPr>
          <p:nvPr/>
        </p:nvSpPr>
        <p:spPr>
          <a:xfrm>
            <a:off x="405318" y="5009744"/>
            <a:ext cx="8310665" cy="10697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"get that rocket engine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.vim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         		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&lt;3 vim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junegunn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',{ 'do': { -&gt;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fzf#install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} } 	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fzf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binary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53A35F-DA52-4B82-8E24-B6193FC00C11}"/>
              </a:ext>
            </a:extLst>
          </p:cNvPr>
          <p:cNvSpPr txBox="1">
            <a:spLocks/>
          </p:cNvSpPr>
          <p:nvPr/>
        </p:nvSpPr>
        <p:spPr>
          <a:xfrm>
            <a:off x="8858654" y="5009744"/>
            <a:ext cx="3028546" cy="10214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:Files	- find for files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- find in files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:Buffers	- list :buffers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D882E5-A074-49D0-AD1F-C7C412C81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4" r="1524"/>
          <a:stretch/>
        </p:blipFill>
        <p:spPr>
          <a:xfrm>
            <a:off x="7827974" y="826084"/>
            <a:ext cx="4041798" cy="255837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170EF4-47E6-4F37-A422-24CA547F06C5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78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04" y="136525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travel against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04" y="5629640"/>
            <a:ext cx="6671960" cy="50851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Plug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mbbill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undotree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       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travel 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UndotreeShow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 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reborn in past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E3B6D-81EB-4D46-A4C4-5F61D6813A46}"/>
              </a:ext>
            </a:extLst>
          </p:cNvPr>
          <p:cNvSpPr txBox="1">
            <a:spLocks/>
          </p:cNvSpPr>
          <p:nvPr/>
        </p:nvSpPr>
        <p:spPr>
          <a:xfrm>
            <a:off x="419505" y="1769702"/>
            <a:ext cx="7779615" cy="1222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rlier	30s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forward to past 30 sec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er	1h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 to future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hour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5d		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forward to past 5 days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7f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move to 7</a:t>
            </a:r>
            <a:r>
              <a:rPr lang="en-US" sz="2600" baseline="300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future state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s/m/h/d – sec/min/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/day	f - file writes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2CC1EB6-26B7-471C-A18B-6E17ECB6A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04" y="3187507"/>
            <a:ext cx="667196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'$HOME/.vim'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runtimepath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.=','.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has('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persistent_undo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expand(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 '/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" Create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call system('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 .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call system('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 .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myUndoDir</a:t>
            </a: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endParaRPr lang="en-US" altLang="en-US" sz="1400" b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A3B80-FF87-4A98-9AE0-FD23CBFB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5446" y="713935"/>
            <a:ext cx="2791033" cy="2290504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60CD0EA6-A546-4C15-A8AD-2D016CB19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04" y="717913"/>
            <a:ext cx="7779615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built-in time machine , yes!</a:t>
            </a:r>
            <a:b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You can forward to your past or back to future as you want.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All you need is to ensure you’ve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US" altLang="en-US" sz="1400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set in place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E74E938-DFCD-4153-B6FB-81B51296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702" y="3187507"/>
            <a:ext cx="3964777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short 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u="sng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time machine – it’s already there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=~/.vim/undo-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BEBB13-D2D4-40F7-AD2F-8D915052D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" t="10390" r="79713" b="77767"/>
          <a:stretch/>
        </p:blipFill>
        <p:spPr>
          <a:xfrm>
            <a:off x="7325360" y="4623162"/>
            <a:ext cx="3881119" cy="151525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EB959D-FA0C-4D94-823B-F0BEECA65DF8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pg.29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3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024"/>
            <a:ext cx="10515600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checklist – my assumption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700391"/>
            <a:ext cx="9216958" cy="553503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vim8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your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TUI	terminal  user interface – GNU/Linux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your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GUI	graphical user interface - Windows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basic OS skill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familiar with novice commands: 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cd ls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mv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on TUI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file navigation &amp; management over explorer on GUI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That’s it;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You’re admitted!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7CB382-06E6-429F-9907-CBD372ABEFD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5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2" y="2062235"/>
            <a:ext cx="7780508" cy="37062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#6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“vim-as-an-ide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some nonsense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compare that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edit it vertically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view the 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vim as debugger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4456E5-C23C-4967-A7A0-B1D75144F669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39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60CC215-04D2-4AD6-BCE8-54A4F0C2E676}"/>
              </a:ext>
            </a:extLst>
          </p:cNvPr>
          <p:cNvSpPr txBox="1">
            <a:spLocks/>
          </p:cNvSpPr>
          <p:nvPr/>
        </p:nvSpPr>
        <p:spPr>
          <a:xfrm>
            <a:off x="322228" y="282440"/>
            <a:ext cx="10515600" cy="544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those nonsenses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0428FB-FBA2-445E-A37C-BF44C145FFD0}"/>
              </a:ext>
            </a:extLst>
          </p:cNvPr>
          <p:cNvSpPr txBox="1">
            <a:spLocks/>
          </p:cNvSpPr>
          <p:nvPr/>
        </p:nvSpPr>
        <p:spPr>
          <a:xfrm>
            <a:off x="233087" y="1031133"/>
            <a:ext cx="7587951" cy="11965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macro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record this ; play forever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:q{your letter}{series of commands}q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F37287-FE4D-4360-BB54-7512A959C59B}"/>
              </a:ext>
            </a:extLst>
          </p:cNvPr>
          <p:cNvSpPr txBox="1">
            <a:spLocks/>
          </p:cNvSpPr>
          <p:nvPr/>
        </p:nvSpPr>
        <p:spPr>
          <a:xfrm>
            <a:off x="233087" y="2947481"/>
            <a:ext cx="7587951" cy="20525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record:  q&lt;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stop  :  q to quit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lines matching pattern : g/pattern/normal! @a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next 100 lines	  	: 100@a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from lines 34-65 	: 43,65normal! @a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apply on all lines        	: %norm! @a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C3DFD4-FB34-424D-AE8E-A228E8C88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" t="3635" r="78827" b="3060"/>
          <a:stretch/>
        </p:blipFill>
        <p:spPr>
          <a:xfrm>
            <a:off x="7913077" y="1031133"/>
            <a:ext cx="1568582" cy="35380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01B863-4EBF-4AE2-B3AB-DA28FDD9A143}"/>
              </a:ext>
            </a:extLst>
          </p:cNvPr>
          <p:cNvSpPr txBox="1">
            <a:spLocks/>
          </p:cNvSpPr>
          <p:nvPr/>
        </p:nvSpPr>
        <p:spPr>
          <a:xfrm>
            <a:off x="255255" y="5198012"/>
            <a:ext cx="7565784" cy="10170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record:  q&lt;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alphanum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actions q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stop  :  q to quit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C2447B-9A4B-45D1-8B94-CAD2000C675C}"/>
              </a:ext>
            </a:extLst>
          </p:cNvPr>
          <p:cNvSpPr txBox="1">
            <a:spLocks/>
          </p:cNvSpPr>
          <p:nvPr/>
        </p:nvSpPr>
        <p:spPr>
          <a:xfrm>
            <a:off x="8063392" y="4672013"/>
            <a:ext cx="3873354" cy="6913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sample#1: append ; at EOL</a:t>
            </a:r>
          </a:p>
          <a:p>
            <a:endParaRPr lang="en-US" sz="11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recording –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qt$A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;&lt;ESC&gt;q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playing   - 2,$norm! @t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053C12-9EF2-4473-8BD2-91CC859E0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9" r="3125"/>
          <a:stretch/>
        </p:blipFill>
        <p:spPr>
          <a:xfrm>
            <a:off x="9600682" y="985632"/>
            <a:ext cx="2474291" cy="36290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C47011C-8BF9-4DC3-B17C-E618C8150082}"/>
              </a:ext>
            </a:extLst>
          </p:cNvPr>
          <p:cNvSpPr txBox="1">
            <a:spLocks/>
          </p:cNvSpPr>
          <p:nvPr/>
        </p:nvSpPr>
        <p:spPr>
          <a:xfrm>
            <a:off x="8063392" y="5466205"/>
            <a:ext cx="3873354" cy="7488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sample#2: delete empty lines</a:t>
            </a:r>
          </a:p>
          <a:p>
            <a:endParaRPr lang="en-US" sz="11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recording – 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qx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&lt;ESC&gt;q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playing   - :g/^$/norm! @x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C7DCBE-4F23-49B7-839F-464CEC3A0EE1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pg.31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02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vimdiff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always compare &amp;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10641"/>
            <a:ext cx="4452026" cy="24475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always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$vim </a:t>
            </a: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abc.txt abcd.txt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]c	-	next diff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[c	-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diff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	-	diff obtain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	diff put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	toggle fold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diffthis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diffupdate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146707"/>
            <a:ext cx="10515600" cy="736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looks alike ? compare before choose!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D65CF2A-3886-451A-BA43-14409846F2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659" y="5246122"/>
            <a:ext cx="4993290" cy="367956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t_Co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if there’s too much color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FC21BC-1E3C-4933-81BC-C7D13828B2C2}"/>
              </a:ext>
            </a:extLst>
          </p:cNvPr>
          <p:cNvSpPr txBox="1">
            <a:spLocks/>
          </p:cNvSpPr>
          <p:nvPr/>
        </p:nvSpPr>
        <p:spPr>
          <a:xfrm>
            <a:off x="5957054" y="1900914"/>
            <a:ext cx="6030664" cy="1089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DiffAdd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DiffDelete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DiffChange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=23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=BOLD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ctermfg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=NONE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ctermbg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=23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C1EA7-3F4A-4A87-8CA9-D1AC5712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054" y="3200125"/>
            <a:ext cx="6030664" cy="32159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895418-84F8-4ADF-8002-034F78C9F364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pg.32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10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622" y="365126"/>
            <a:ext cx="10601178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up/down ,not just back/forth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2149"/>
            <a:ext cx="3857624" cy="132159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ctrl-v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- select the columns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nsert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 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eplace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elete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	-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hange/edit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edit your job in vertical (column) mode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5299B3-677E-4D7C-9286-18DE63BEFE2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pg.33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5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365126"/>
            <a:ext cx="11021705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on hurry burry? no time to unzip?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05" y="2593075"/>
            <a:ext cx="10515600" cy="1978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24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something.zip archive.tar.gz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#from terminal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will list archived files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which you can edit/save without extracting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supported archives: tar.gz,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zip,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1226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vim has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eyes ; it can play on compressed items. so finish your task in quick 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874AA-09B9-449A-9EF2-F1379A6F6C3F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96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95" y="365126"/>
            <a:ext cx="11021705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as debugger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1226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vdebug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can help you debug the code directly from vim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but it too early now ; next session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 too much plugins === too much of makeups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D2600-4766-41D0-B0C4-3AE2EEF3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50" y="2540920"/>
            <a:ext cx="3654668" cy="2052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ADF68E-F9A8-4FDA-8138-6EDA5ECFA60B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pg.35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90044"/>
            <a:ext cx="10668000" cy="3679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									&lt;3 w/ vi[m]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2" y="2062235"/>
            <a:ext cx="8403078" cy="43191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#x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“goals, recap, extra bonus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77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365126"/>
            <a:ext cx="11278028" cy="5774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sister of vim, GUI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90044"/>
            <a:ext cx="10668000" cy="3679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pg.6/20								&lt;3 w/ vi[m]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340468" y="942536"/>
            <a:ext cx="7130007" cy="1464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hope you’ve GUI 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start by calling it “</a:t>
            </a:r>
            <a:r>
              <a:rPr lang="en-US" sz="1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gvim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–y”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#2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modern look ; exclusively for </a:t>
            </a:r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2k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kids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D0AAFEB-BA5A-432C-812F-4A42F3154272}"/>
              </a:ext>
            </a:extLst>
          </p:cNvPr>
          <p:cNvSpPr txBox="1">
            <a:spLocks/>
          </p:cNvSpPr>
          <p:nvPr/>
        </p:nvSpPr>
        <p:spPr>
          <a:xfrm>
            <a:off x="340468" y="2669890"/>
            <a:ext cx="5034063" cy="5076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3354B-7073-4026-B696-5485824A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2" y="1903595"/>
            <a:ext cx="7250777" cy="36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7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5" y="365126"/>
            <a:ext cx="3346315" cy="5103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buffers v2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851" y="68784"/>
            <a:ext cx="4309353" cy="2440952"/>
          </a:xfrm>
          <a:ln>
            <a:solidFill>
              <a:schemeClr val="accent2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– file in memory – ready for r/w operation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$vi abc.txt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xyz.php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 pq.js “ handle more files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$vi * 		“ load all files</a:t>
            </a:r>
          </a:p>
          <a:p>
            <a:pPr marL="0" indent="0">
              <a:buNone/>
            </a:pP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:buffers :ls	– list all buffers w/ &lt;id&gt;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 	 	- buffer next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revious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previous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:bf[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irst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]/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]	- buffer first/last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		- buffer </a:t>
            </a:r>
            <a:r>
              <a:rPr lang="en-US" sz="4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xy.php</a:t>
            </a: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:b &lt;id&gt;		- buffer w/ id</a:t>
            </a:r>
          </a:p>
        </p:txBody>
      </p:sp>
      <p:pic>
        <p:nvPicPr>
          <p:cNvPr id="9" name="Graphic 8" descr="Brain in head">
            <a:extLst>
              <a:ext uri="{FF2B5EF4-FFF2-40B4-BE49-F238E27FC236}">
                <a16:creationId xmlns:a16="http://schemas.microsoft.com/office/drawing/2014/main" id="{174D7604-0B3C-4FEA-BE1E-D7D7F7254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9532" y="1911485"/>
            <a:ext cx="914400" cy="914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362853-FCAB-4B7E-8379-66EE385A45A8}"/>
              </a:ext>
            </a:extLst>
          </p:cNvPr>
          <p:cNvSpPr txBox="1">
            <a:spLocks/>
          </p:cNvSpPr>
          <p:nvPr/>
        </p:nvSpPr>
        <p:spPr>
          <a:xfrm>
            <a:off x="8581416" y="2485436"/>
            <a:ext cx="3346315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dirty recap</a:t>
            </a:r>
            <a:endParaRPr lang="en-US" sz="24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3BA24E-A590-49F2-BD6C-EFA732CAD6F5}"/>
              </a:ext>
            </a:extLst>
          </p:cNvPr>
          <p:cNvSpPr txBox="1">
            <a:spLocks/>
          </p:cNvSpPr>
          <p:nvPr/>
        </p:nvSpPr>
        <p:spPr>
          <a:xfrm>
            <a:off x="116731" y="2995798"/>
            <a:ext cx="10097311" cy="31618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- deletes the current buffer, error if there are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       - deletes the current buffer, no error if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 deletes all buffers, stops at first error (unwritten changes)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 deletes all buffers except those with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- deletes all buffers, no error on any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- completely deletes the current buffer, error if there are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       - completely deletes the current buffer, no error if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- completely deletes all buffers, stops at first error (unwritten changes)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- completely deletes all buffers except those with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!  - completely deletes all buffers, no error on any unwritten changes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:set confirm - confirm changes (Yes, No, Cancel) instead of error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Nbuf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 open buffer number N in new tab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5C2EBC-9820-4A42-A3BE-6D2B4C93B7E8}"/>
              </a:ext>
            </a:extLst>
          </p:cNvPr>
          <p:cNvSpPr txBox="1">
            <a:spLocks/>
          </p:cNvSpPr>
          <p:nvPr/>
        </p:nvSpPr>
        <p:spPr>
          <a:xfrm>
            <a:off x="920885" y="1143140"/>
            <a:ext cx="3346315" cy="51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[d]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elete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vs [w]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ipeout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9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776" y="2271955"/>
            <a:ext cx="4904096" cy="42233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lolcat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#add colors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#enjoy rainbow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955" y="1037497"/>
            <a:ext cx="11327642" cy="8951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bring colors &amp; flavors to your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too love black &amp; white but colors are cool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8557" r="11569" b="9254"/>
          <a:stretch/>
        </p:blipFill>
        <p:spPr>
          <a:xfrm>
            <a:off x="635757" y="2271955"/>
            <a:ext cx="4419424" cy="4218089"/>
          </a:xfrm>
          <a:prstGeom prst="rect">
            <a:avLst/>
          </a:prstGeom>
        </p:spPr>
      </p:pic>
      <p:pic>
        <p:nvPicPr>
          <p:cNvPr id="1026" name="Picture 2" descr="https://dehayf5mhw1h7.cloudfront.net/wp-content/uploads/sites/726/2017/06/20073511/AP158473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754051"/>
            <a:ext cx="3608696" cy="23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4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D30D-4C78-4265-BEE1-914F6782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84" y="340468"/>
            <a:ext cx="6146260" cy="5081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vim is everywhere!</a:t>
            </a:r>
            <a:endParaRPr lang="en-US" dirty="0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AB5282A3-A316-4A92-808D-6D0E6C9E3A08}"/>
              </a:ext>
            </a:extLst>
          </p:cNvPr>
          <p:cNvSpPr/>
          <p:nvPr/>
        </p:nvSpPr>
        <p:spPr>
          <a:xfrm>
            <a:off x="7373566" y="340468"/>
            <a:ext cx="3599234" cy="3123895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9BDBA2-8B20-43A0-8544-840A1F2E7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15" y="1062356"/>
            <a:ext cx="2476536" cy="146610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3E8E5-C626-447A-86F6-ED30D6B04E7B}"/>
              </a:ext>
            </a:extLst>
          </p:cNvPr>
          <p:cNvSpPr txBox="1"/>
          <p:nvPr/>
        </p:nvSpPr>
        <p:spPr>
          <a:xfrm>
            <a:off x="924290" y="1513688"/>
            <a:ext cx="686756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yes,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vim is on every kitchen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and on every GNU/Linux distro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BSD’s, Solaris, *nix or whatever most server runs on…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601FE-1A51-4A8D-8C7D-3C97426518CD}"/>
              </a:ext>
            </a:extLst>
          </p:cNvPr>
          <p:cNvSpPr txBox="1"/>
          <p:nvPr/>
        </p:nvSpPr>
        <p:spPr>
          <a:xfrm>
            <a:off x="924290" y="4088276"/>
            <a:ext cx="61462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to start w/ vim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go to your </a:t>
            </a:r>
            <a:r>
              <a:rPr lang="en-US" strike="sngStrike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kitchen</a:t>
            </a: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$home terminal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command `vim`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D615C-CA60-4982-AEE2-A1CDAA5CF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20" y="3558905"/>
            <a:ext cx="1979598" cy="1982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54E83C-E3F4-4D0C-B2B2-F14CBBEF07BC}"/>
              </a:ext>
            </a:extLst>
          </p:cNvPr>
          <p:cNvSpPr txBox="1"/>
          <p:nvPr/>
        </p:nvSpPr>
        <p:spPr>
          <a:xfrm>
            <a:off x="9541294" y="3429000"/>
            <a:ext cx="21027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powerful vim!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3556DA-76B5-4865-819B-D2FCEF8C175A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pg.4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73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97" y="3388850"/>
            <a:ext cx="9869606" cy="1941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auxwf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-B8 " [2]533 "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display process table in GNU/Linux with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parent/child relationships, searching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 for process id 2533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1197" y="1039122"/>
            <a:ext cx="9869606" cy="18689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running multiple jobs/threads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not sure who is the culprit to blame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kill that right zombie/daemon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find mother &amp; her (original) daughters</a:t>
            </a:r>
          </a:p>
        </p:txBody>
      </p:sp>
    </p:spTree>
    <p:extLst>
      <p:ext uri="{BB962C8B-B14F-4D97-AF65-F5344CB8AC3E}">
        <p14:creationId xmlns:p14="http://schemas.microsoft.com/office/powerpoint/2010/main" val="2444389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97" y="3388849"/>
            <a:ext cx="9869606" cy="26203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77081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mexico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 words,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to quick research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helps you to be informed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1197" y="1039122"/>
            <a:ext cx="9869606" cy="18689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no time to study what you’re doing?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no expert to advise?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dict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43038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97" y="3388850"/>
            <a:ext cx="9975376" cy="26980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#a note in author’s history :</a:t>
            </a:r>
          </a:p>
          <a:p>
            <a:pPr marL="0" indent="0">
              <a:buNone/>
            </a:pP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“forget to note down a single space between 	~ 	and / in "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~ /.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gconf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/apps/panel" </a:t>
            </a:r>
            <a:b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:( guess what happens to my data. :( </a:t>
            </a:r>
            <a:b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#omg #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helpme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			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@kesavan2000in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1197" y="1039122"/>
            <a:ext cx="10070910" cy="16358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careful of what you’re 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– think twice before execute</a:t>
            </a:r>
          </a:p>
        </p:txBody>
      </p:sp>
    </p:spTree>
    <p:extLst>
      <p:ext uri="{BB962C8B-B14F-4D97-AF65-F5344CB8AC3E}">
        <p14:creationId xmlns:p14="http://schemas.microsoft.com/office/powerpoint/2010/main" val="3930113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bonus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6" y="2292533"/>
            <a:ext cx="8035045" cy="2848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from insert mode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CTRL-r =sqrt(4)+sin(90) 		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2.893997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CTRL-k p* roughly equals CTRL-r = 22/7.0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"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roughly equals 3.142857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199" y="1184917"/>
            <a:ext cx="10070910" cy="5997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enjoy the basic express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in vim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A8CB248-F0EF-4439-9EBE-241F0AD962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37746" y="5647877"/>
            <a:ext cx="7402748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:digraphs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list all symbols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F2897-DC52-41CA-B1C2-74099E807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0866" y="5301120"/>
            <a:ext cx="603845" cy="5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705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climax – fork &amp; bomb (do it again)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05" y="2674960"/>
            <a:ext cx="10515600" cy="350747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:(){ :|:&amp; };: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warning #1 – don’t inject the above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warning #2 – read warning #1 again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 hint: it is actually </a:t>
            </a:r>
          </a:p>
          <a:p>
            <a:pPr marL="0" indent="0">
              <a:buNone/>
            </a:pPr>
            <a:r>
              <a:rPr lang="en-US" alt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			</a:t>
            </a:r>
            <a:r>
              <a:rPr lang="en-US" alt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💣(){ 💣|💣&amp; };💣 </a:t>
            </a: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9405" y="1202455"/>
            <a:ext cx="10515600" cy="9265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time to break?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have fun</a:t>
            </a:r>
          </a:p>
        </p:txBody>
      </p:sp>
    </p:spTree>
    <p:extLst>
      <p:ext uri="{BB962C8B-B14F-4D97-AF65-F5344CB8AC3E}">
        <p14:creationId xmlns:p14="http://schemas.microsoft.com/office/powerpoint/2010/main" val="849960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406B-88C9-43DD-A551-D867417C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5B46-1C34-4514-B6C4-9765FF1C4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vimtutor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http://inside.github.io/vim-presentation</a:t>
            </a:r>
            <a:endParaRPr lang="en-US" dirty="0"/>
          </a:p>
          <a:p>
            <a:r>
              <a:rPr lang="en-US" dirty="0">
                <a:hlinkClick r:id="rId3"/>
              </a:rPr>
              <a:t>https://openvim.com</a:t>
            </a:r>
            <a:endParaRPr lang="en-US" dirty="0"/>
          </a:p>
          <a:p>
            <a:r>
              <a:rPr lang="en-US" dirty="0">
                <a:hlinkClick r:id="rId4"/>
              </a:rPr>
              <a:t>https://vim.rtorr.com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69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w/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[m]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928" y="4751437"/>
            <a:ext cx="1676399" cy="497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180976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pg.0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83024"/>
            <a:ext cx="11595369" cy="3679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welcome onboard … seat belt please 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017" y="549104"/>
            <a:ext cx="11595369" cy="5862271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#1 terminal lovers are 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cr|l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azy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; so be crazy &amp; lazy .. few commands/terminology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cat 	- 	concatenate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ls	-	list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mark	-	bookmark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#2 vim has </a:t>
            </a:r>
            <a:r>
              <a:rPr lang="en-US" sz="18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3 modes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or 2 modes or I-don’t-know honestly ; but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always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ESC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to get into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		– file is read only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key in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/a/o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/append/open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- file ready for write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normal			- follow the command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#3 if vim is not listening you, enforce it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don’t ask me any question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 don’t report any error/waring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!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just ( do-or-die )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#4 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for commenting in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world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:e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– (re)load / (e)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 in case if you need to reload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1A9C9-B1EA-4B69-AFB0-4853DE822F4C}"/>
              </a:ext>
            </a:extLst>
          </p:cNvPr>
          <p:cNvSpPr txBox="1"/>
          <p:nvPr/>
        </p:nvSpPr>
        <p:spPr>
          <a:xfrm>
            <a:off x="7013644" y="3665252"/>
            <a:ext cx="3297676" cy="116955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examples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w! – force write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 – force buffer delete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q! – quit vim, no questions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8A1CE4-2932-4D65-98A0-B8ECA38C1826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pg.5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1947151" y="2062235"/>
            <a:ext cx="6185171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:part #1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“basics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8E9EB-9589-4719-BE0C-B295DA768C98}"/>
              </a:ext>
            </a:extLst>
          </p:cNvPr>
          <p:cNvSpPr txBox="1">
            <a:spLocks/>
          </p:cNvSpPr>
          <p:nvPr/>
        </p:nvSpPr>
        <p:spPr>
          <a:xfrm>
            <a:off x="2877764" y="2934482"/>
            <a:ext cx="6185171" cy="32523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smile always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 to 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play the game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guard your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enjoy the break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2E1C5-2BC1-45CC-AED1-37E867B16002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pg.6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 w/ smile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6FF5-DC4E-4674-9A8A-9415C69DE2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" t="6027" r="2805" b="3959"/>
          <a:stretch/>
        </p:blipFill>
        <p:spPr>
          <a:xfrm>
            <a:off x="6096000" y="2300068"/>
            <a:ext cx="5082988" cy="31639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51FBD7-6EC9-4A5C-9424-9B656F640167}"/>
              </a:ext>
            </a:extLst>
          </p:cNvPr>
          <p:cNvSpPr txBox="1">
            <a:spLocks/>
          </p:cNvSpPr>
          <p:nvPr/>
        </p:nvSpPr>
        <p:spPr>
          <a:xfrm>
            <a:off x="390726" y="2850175"/>
            <a:ext cx="5975114" cy="5774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:smile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“makes you happy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F4FBD2-E39A-491F-BF31-ECFAE16EA69D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pg.7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0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360"/>
            <a:ext cx="8528725" cy="577410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Courier New" panose="02070309020205020404" pitchFamily="49" charset="0"/>
                <a:cs typeface="Courier New" panose="02070309020205020404" pitchFamily="49" charset="0"/>
              </a:rPr>
              <a:t>go to the ground: ~/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3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endParaRPr lang="en-US" sz="3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467" y="1011677"/>
            <a:ext cx="7050122" cy="536966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vim secret …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!	</a:t>
            </a:r>
            <a:endParaRPr lang="en-US" sz="2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lets have some fun :)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own handbook –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 vim runtime config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train your vim ; tailor your vim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hack it! break it! fix it!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generally located on home dir :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~/			GNU/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Linux,BSDs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Solaris</a:t>
            </a:r>
          </a:p>
          <a:p>
            <a:pPr lvl="1"/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C:\Users/&lt;xxx&gt;/	MS Windows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509EE1-9BB6-48FB-A0DA-4C8E6830AC41}"/>
              </a:ext>
            </a:extLst>
          </p:cNvPr>
          <p:cNvSpPr txBox="1">
            <a:spLocks/>
          </p:cNvSpPr>
          <p:nvPr/>
        </p:nvSpPr>
        <p:spPr>
          <a:xfrm>
            <a:off x="7585142" y="1246560"/>
            <a:ext cx="4438244" cy="5568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$vi ~/.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“set line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A2E23-E660-42CF-B603-AAE1680BC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87" y="4179181"/>
            <a:ext cx="3247417" cy="210067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84AED9-C6BA-4D62-A567-F6E40E35BD96}"/>
              </a:ext>
            </a:extLst>
          </p:cNvPr>
          <p:cNvSpPr txBox="1">
            <a:spLocks/>
          </p:cNvSpPr>
          <p:nvPr/>
        </p:nvSpPr>
        <p:spPr>
          <a:xfrm>
            <a:off x="7585142" y="3299829"/>
            <a:ext cx="4438245" cy="30815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key key(s)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into insert mode	#1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“ make changes	#2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to normal mode	#3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:w 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write to file	#4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:q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quit the file	#5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!! Bonus 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:source %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load current file</a:t>
            </a:r>
            <a:r>
              <a:rPr lang="en-US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(%)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config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wq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 write &amp; quit , remember to be lazy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2B87EE-54DE-44EC-9E9F-1AAB285C6879}"/>
              </a:ext>
            </a:extLst>
          </p:cNvPr>
          <p:cNvSpPr txBox="1">
            <a:spLocks/>
          </p:cNvSpPr>
          <p:nvPr/>
        </p:nvSpPr>
        <p:spPr>
          <a:xfrm>
            <a:off x="7521911" y="1971087"/>
            <a:ext cx="1084634" cy="338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lazy way: </a:t>
            </a: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915F66-22B3-48AB-8831-2F380FA05F9B}"/>
              </a:ext>
            </a:extLst>
          </p:cNvPr>
          <p:cNvSpPr txBox="1">
            <a:spLocks/>
          </p:cNvSpPr>
          <p:nvPr/>
        </p:nvSpPr>
        <p:spPr>
          <a:xfrm>
            <a:off x="7585142" y="2229391"/>
            <a:ext cx="4438243" cy="5732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$vi ~/.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“set line numbers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86B6B0-D4F6-4F25-833A-ABA36D943AD2}"/>
              </a:ext>
            </a:extLst>
          </p:cNvPr>
          <p:cNvSpPr txBox="1">
            <a:spLocks/>
          </p:cNvSpPr>
          <p:nvPr/>
        </p:nvSpPr>
        <p:spPr>
          <a:xfrm>
            <a:off x="7585142" y="972373"/>
            <a:ext cx="1629383" cy="338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regular way: </a:t>
            </a:r>
            <a:endParaRPr lang="en-US" sz="12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8CF97-0788-4920-B1D3-DA40EF4836C8}"/>
              </a:ext>
            </a:extLst>
          </p:cNvPr>
          <p:cNvSpPr txBox="1">
            <a:spLocks/>
          </p:cNvSpPr>
          <p:nvPr/>
        </p:nvSpPr>
        <p:spPr>
          <a:xfrm>
            <a:off x="9876817" y="679835"/>
            <a:ext cx="1629383" cy="29253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my 1</a:t>
            </a:r>
            <a:r>
              <a:rPr lang="en-US" sz="1200" b="1" u="sng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 config</a:t>
            </a:r>
            <a:endParaRPr lang="en-US" sz="1200" b="1" u="sng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C1F8F5-BA14-4929-9484-749C6DBDC57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pg.8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4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777" y="295640"/>
            <a:ext cx="3803516" cy="57741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recipe secret …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sshH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44190" y="1700313"/>
            <a:ext cx="3803515" cy="1315262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 easy as </a:t>
            </a:r>
            <a:r>
              <a:rPr lang="en-US" sz="18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dosa</a:t>
            </a:r>
            <a:endParaRPr lang="en-US" sz="18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preheat tawa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spread wet mixed flour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stretch to near round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sprinkle oil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pack when golden color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509EE1-9BB6-48FB-A0DA-4C8E6830AC41}"/>
              </a:ext>
            </a:extLst>
          </p:cNvPr>
          <p:cNvSpPr txBox="1">
            <a:spLocks/>
          </p:cNvSpPr>
          <p:nvPr/>
        </p:nvSpPr>
        <p:spPr>
          <a:xfrm>
            <a:off x="324256" y="468299"/>
            <a:ext cx="7715654" cy="592140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"key stuff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set line numbers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nocompatible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use vim defaults (much better!)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=500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save history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allow backspace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laststatus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=2       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" show status line in 2 last rows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syntax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" turn on syntax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directory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=~/.vim/tmp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tell vim where’s the tmp dir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undodir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=~/.vim/undo-</a:t>
            </a: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also history of changes 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undofile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track my changes</a:t>
            </a:r>
            <a:endParaRPr lang="en-US" alt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"search 	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hlsearch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highlight the search results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incsearch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incremental the search results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ignorecase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" ignore case ; include all cases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smartcase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4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"file encoding &amp; type def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=utf-8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fileencoding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=utf-8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fileencodings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=ucs-bom,utf8,prc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plugin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filetype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indent 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stop insert asap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autocmd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VimEnter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stopinsert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stop insert mode when enter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noinsertmod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 normal mode than insert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0F6E67-8EF3-4411-B3EC-C9CDBB0DA3DC}"/>
              </a:ext>
            </a:extLst>
          </p:cNvPr>
          <p:cNvSpPr txBox="1">
            <a:spLocks/>
          </p:cNvSpPr>
          <p:nvPr/>
        </p:nvSpPr>
        <p:spPr>
          <a:xfrm>
            <a:off x="8244190" y="1102703"/>
            <a:ext cx="3803515" cy="3679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little more fun !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A0929A-0C87-443E-9B58-35E675AF636F}"/>
              </a:ext>
            </a:extLst>
          </p:cNvPr>
          <p:cNvSpPr txBox="1">
            <a:spLocks/>
          </p:cNvSpPr>
          <p:nvPr/>
        </p:nvSpPr>
        <p:spPr>
          <a:xfrm>
            <a:off x="8244190" y="3215546"/>
            <a:ext cx="3803515" cy="183311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search tips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  search pattern forward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?  search pattern backward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 next occurrence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  previous occurrence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 find word under cursor forward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  find word under cursor backward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FD88C3-4A55-43BA-AE7A-8907A5E0A48C}"/>
              </a:ext>
            </a:extLst>
          </p:cNvPr>
          <p:cNvSpPr txBox="1">
            <a:spLocks/>
          </p:cNvSpPr>
          <p:nvPr/>
        </p:nvSpPr>
        <p:spPr>
          <a:xfrm>
            <a:off x="324256" y="-9042"/>
            <a:ext cx="7436795" cy="507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play the game ~/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vimrc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76E801-3BD6-46A7-BB63-B31547231A67}"/>
              </a:ext>
            </a:extLst>
          </p:cNvPr>
          <p:cNvSpPr txBox="1">
            <a:spLocks/>
          </p:cNvSpPr>
          <p:nvPr/>
        </p:nvSpPr>
        <p:spPr>
          <a:xfrm>
            <a:off x="0" y="6604782"/>
            <a:ext cx="12105249" cy="253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pg.9								</a:t>
            </a:r>
            <a:r>
              <a:rPr lang="en-US" sz="5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			♥ </a:t>
            </a:r>
            <a:r>
              <a:rPr lang="en-US" sz="4900" b="1" dirty="0">
                <a:latin typeface="Courier New" panose="02070309020205020404" pitchFamily="49" charset="0"/>
                <a:cs typeface="Courier New" panose="02070309020205020404" pitchFamily="49" charset="0"/>
              </a:rPr>
              <a:t>w/ vi[m]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6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34580</TotalTime>
  <Words>2493</Words>
  <Application>Microsoft Office PowerPoint</Application>
  <PresentationFormat>Widescreen</PresentationFormat>
  <Paragraphs>715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Wingdings</vt:lpstr>
      <vt:lpstr>Office Theme</vt:lpstr>
      <vt:lpstr>rules for the session…</vt:lpstr>
      <vt:lpstr>myth vs truth</vt:lpstr>
      <vt:lpstr>checklist – my assumption</vt:lpstr>
      <vt:lpstr>vim is everywhere!</vt:lpstr>
      <vt:lpstr>welcome onboard … seat belt please !</vt:lpstr>
      <vt:lpstr>PowerPoint Presentation</vt:lpstr>
      <vt:lpstr>start w/ smile </vt:lpstr>
      <vt:lpstr>go to the ground: ~/.vimrc</vt:lpstr>
      <vt:lpstr>recipe secret …sshH!</vt:lpstr>
      <vt:lpstr>they‘re watching... </vt:lpstr>
      <vt:lpstr>breaktime... or plugin time! </vt:lpstr>
      <vt:lpstr>PowerPoint Presentation</vt:lpstr>
      <vt:lpstr>keyboard or mouse?</vt:lpstr>
      <vt:lpstr>mark’ thy words</vt:lpstr>
      <vt:lpstr>register” thy clips</vt:lpstr>
      <vt:lpstr>colors &amp; candies – enjoy the rainbow</vt:lpstr>
      <vt:lpstr>PowerPoint Presentation</vt:lpstr>
      <vt:lpstr>PowerPoint Presentation</vt:lpstr>
      <vt:lpstr>let’s watch buf from wintab</vt:lpstr>
      <vt:lpstr>handle more w/ buffers; yes, you can!</vt:lpstr>
      <vt:lpstr>PowerPoint Presentation</vt:lpstr>
      <vt:lpstr>PowerPoint Presentation</vt:lpstr>
      <vt:lpstr>PowerPoint Presentation</vt:lpstr>
      <vt:lpstr>PowerPoint Presentation</vt:lpstr>
      <vt:lpstr>explore the world</vt:lpstr>
      <vt:lpstr>discover external space</vt:lpstr>
      <vt:lpstr>fuzzy find Ctrl-P</vt:lpstr>
      <vt:lpstr>PowerPoint Presentation</vt:lpstr>
      <vt:lpstr>travel against time</vt:lpstr>
      <vt:lpstr>PowerPoint Presentation</vt:lpstr>
      <vt:lpstr>PowerPoint Presentation</vt:lpstr>
      <vt:lpstr>vimdiff - always compare &amp; decide</vt:lpstr>
      <vt:lpstr>run up/down ,not just back/forth</vt:lpstr>
      <vt:lpstr>on hurry burry? no time to unzip?</vt:lpstr>
      <vt:lpstr>vim as debugger</vt:lpstr>
      <vt:lpstr>PowerPoint Presentation</vt:lpstr>
      <vt:lpstr>gVIM – sister of vim, GUI version</vt:lpstr>
      <vt:lpstr>buffers v2</vt:lpstr>
      <vt:lpstr>bonus #1</vt:lpstr>
      <vt:lpstr>bonus #2</vt:lpstr>
      <vt:lpstr>bonus #3</vt:lpstr>
      <vt:lpstr>bonus #4</vt:lpstr>
      <vt:lpstr>bonus #5</vt:lpstr>
      <vt:lpstr>climax – fork &amp; bomb (do it again)</vt:lpstr>
      <vt:lpstr>thanks to …</vt:lpstr>
      <vt:lpstr>&lt;3 w/ vi[m]</vt:lpstr>
    </vt:vector>
  </TitlesOfParts>
  <Company>Cognizant Technology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&lt;3 w/ vim</dc:title>
  <dc:creator>Muthuvel, Kesavan (Cognizant)</dc:creator>
  <cp:lastModifiedBy>Kesavan Muthuvel</cp:lastModifiedBy>
  <cp:revision>313</cp:revision>
  <dcterms:created xsi:type="dcterms:W3CDTF">2018-09-14T12:13:07Z</dcterms:created>
  <dcterms:modified xsi:type="dcterms:W3CDTF">2021-08-04T18:16:46Z</dcterms:modified>
</cp:coreProperties>
</file>