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2" r:id="rId6"/>
    <p:sldId id="273" r:id="rId7"/>
    <p:sldId id="258" r:id="rId8"/>
    <p:sldId id="259" r:id="rId9"/>
    <p:sldId id="260" r:id="rId10"/>
    <p:sldId id="261" r:id="rId11"/>
    <p:sldId id="262" r:id="rId12"/>
    <p:sldId id="263" r:id="rId13"/>
    <p:sldId id="264" r:id="rId14"/>
    <p:sldId id="266" r:id="rId15"/>
    <p:sldId id="267" r:id="rId16"/>
    <p:sldId id="268" r:id="rId17"/>
    <p:sldId id="269" r:id="rId18"/>
    <p:sldId id="274" r:id="rId19"/>
    <p:sldId id="275" r:id="rId20"/>
    <p:sldId id="276" r:id="rId21"/>
    <p:sldId id="277" r:id="rId22"/>
    <p:sldId id="278" r:id="rId23"/>
    <p:sldId id="280" r:id="rId24"/>
    <p:sldId id="281" r:id="rId25"/>
    <p:sldId id="279" r:id="rId26"/>
    <p:sldId id="282" r:id="rId27"/>
    <p:sldId id="283"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1C7098-A8CA-4E2E-8C26-D4919553DA3C}"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2706001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C7098-A8CA-4E2E-8C26-D4919553DA3C}"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273335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C7098-A8CA-4E2E-8C26-D4919553DA3C}"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55439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C7098-A8CA-4E2E-8C26-D4919553DA3C}"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59501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1C7098-A8CA-4E2E-8C26-D4919553DA3C}"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326722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1C7098-A8CA-4E2E-8C26-D4919553DA3C}"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405248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1C7098-A8CA-4E2E-8C26-D4919553DA3C}" type="datetimeFigureOut">
              <a:rPr lang="en-US" smtClean="0"/>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958150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1C7098-A8CA-4E2E-8C26-D4919553DA3C}" type="datetimeFigureOut">
              <a:rPr lang="en-US" smtClean="0"/>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39667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C7098-A8CA-4E2E-8C26-D4919553DA3C}" type="datetimeFigureOut">
              <a:rPr lang="en-US" smtClean="0"/>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341063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C7098-A8CA-4E2E-8C26-D4919553DA3C}"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3116142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C7098-A8CA-4E2E-8C26-D4919553DA3C}"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3F708-5D2E-4840-B330-9642BC664010}" type="slidenum">
              <a:rPr lang="en-US" smtClean="0"/>
              <a:t>‹#›</a:t>
            </a:fld>
            <a:endParaRPr lang="en-US"/>
          </a:p>
        </p:txBody>
      </p:sp>
    </p:spTree>
    <p:extLst>
      <p:ext uri="{BB962C8B-B14F-4D97-AF65-F5344CB8AC3E}">
        <p14:creationId xmlns:p14="http://schemas.microsoft.com/office/powerpoint/2010/main" val="181826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C7098-A8CA-4E2E-8C26-D4919553DA3C}" type="datetimeFigureOut">
              <a:rPr lang="en-US" smtClean="0"/>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3F708-5D2E-4840-B330-9642BC664010}" type="slidenum">
              <a:rPr lang="en-US" smtClean="0"/>
              <a:t>‹#›</a:t>
            </a:fld>
            <a:endParaRPr lang="en-US"/>
          </a:p>
        </p:txBody>
      </p:sp>
    </p:spTree>
    <p:extLst>
      <p:ext uri="{BB962C8B-B14F-4D97-AF65-F5344CB8AC3E}">
        <p14:creationId xmlns:p14="http://schemas.microsoft.com/office/powerpoint/2010/main" val="480517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gentoo.org/" TargetMode="External"/><Relationship Id="rId3" Type="http://schemas.openxmlformats.org/officeDocument/2006/relationships/hyperlink" Target="http://www.redhat.com/software/rhel/" TargetMode="External"/><Relationship Id="rId7" Type="http://schemas.openxmlformats.org/officeDocument/2006/relationships/hyperlink" Target="http://www.linux-mandrake.com/" TargetMode="External"/><Relationship Id="rId2" Type="http://schemas.openxmlformats.org/officeDocument/2006/relationships/hyperlink" Target="http://www.redhat.com/" TargetMode="External"/><Relationship Id="rId1" Type="http://schemas.openxmlformats.org/officeDocument/2006/relationships/slideLayout" Target="../slideLayouts/slideLayout2.xml"/><Relationship Id="rId6" Type="http://schemas.openxmlformats.org/officeDocument/2006/relationships/hyperlink" Target="http://www.suse.com/" TargetMode="External"/><Relationship Id="rId5" Type="http://schemas.openxmlformats.org/officeDocument/2006/relationships/hyperlink" Target="http://www.debian.org/" TargetMode="External"/><Relationship Id="rId4" Type="http://schemas.openxmlformats.org/officeDocument/2006/relationships/hyperlink" Target="http://fedora.redhat.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mandrake.com/" TargetMode="External"/><Relationship Id="rId3" Type="http://schemas.openxmlformats.org/officeDocument/2006/relationships/hyperlink" Target="http://www.sgi.com/software/irix6.5/" TargetMode="External"/><Relationship Id="rId7" Type="http://schemas.openxmlformats.org/officeDocument/2006/relationships/hyperlink" Target="http://fedora.redhat.com/" TargetMode="External"/><Relationship Id="rId2" Type="http://schemas.openxmlformats.org/officeDocument/2006/relationships/hyperlink" Target="http://wwws.sun.com/software/solaris/" TargetMode="External"/><Relationship Id="rId1" Type="http://schemas.openxmlformats.org/officeDocument/2006/relationships/slideLayout" Target="../slideLayouts/slideLayout2.xml"/><Relationship Id="rId6" Type="http://schemas.openxmlformats.org/officeDocument/2006/relationships/hyperlink" Target="http://www.redhat.com/" TargetMode="External"/><Relationship Id="rId11" Type="http://schemas.openxmlformats.org/officeDocument/2006/relationships/hyperlink" Target="http://www.slackware.com/" TargetMode="External"/><Relationship Id="rId5" Type="http://schemas.openxmlformats.org/officeDocument/2006/relationships/hyperlink" Target="http://www.freebsd.org/" TargetMode="External"/><Relationship Id="rId10" Type="http://schemas.openxmlformats.org/officeDocument/2006/relationships/hyperlink" Target="http://www.suse.com/" TargetMode="External"/><Relationship Id="rId4" Type="http://schemas.openxmlformats.org/officeDocument/2006/relationships/hyperlink" Target="http://www.apple.com/macosx/" TargetMode="External"/><Relationship Id="rId9" Type="http://schemas.openxmlformats.org/officeDocument/2006/relationships/hyperlink" Target="http://www.debian.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Linux Session  Part I</a:t>
            </a:r>
            <a:endParaRPr lang="en-US" dirty="0"/>
          </a:p>
        </p:txBody>
      </p:sp>
      <p:sp>
        <p:nvSpPr>
          <p:cNvPr id="3" name="Subtitle 2"/>
          <p:cNvSpPr>
            <a:spLocks noGrp="1"/>
          </p:cNvSpPr>
          <p:nvPr>
            <p:ph type="subTitle" idx="1"/>
          </p:nvPr>
        </p:nvSpPr>
        <p:spPr/>
        <p:txBody>
          <a:bodyPr/>
          <a:lstStyle/>
          <a:p>
            <a:r>
              <a:rPr lang="en-US" dirty="0" smtClean="0"/>
              <a:t>Kesavan M</a:t>
            </a:r>
          </a:p>
          <a:p>
            <a:r>
              <a:rPr lang="en-US" dirty="0" smtClean="0"/>
              <a:t>180976</a:t>
            </a:r>
            <a:endParaRPr lang="en-US" dirty="0"/>
          </a:p>
        </p:txBody>
      </p:sp>
    </p:spTree>
    <p:extLst>
      <p:ext uri="{BB962C8B-B14F-4D97-AF65-F5344CB8AC3E}">
        <p14:creationId xmlns:p14="http://schemas.microsoft.com/office/powerpoint/2010/main" val="3077515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smtClean="0">
                <a:solidFill>
                  <a:srgbClr val="C00000"/>
                </a:solidFill>
                <a:effectLst>
                  <a:outerShdw blurRad="38100" dist="38100" dir="2700000" algn="tl">
                    <a:srgbClr val="C0C0C0"/>
                  </a:outerShdw>
                </a:effectLst>
              </a:rPr>
              <a:t>Linux Today</a:t>
            </a:r>
            <a:endParaRPr lang="en-US" dirty="0"/>
          </a:p>
        </p:txBody>
      </p:sp>
      <p:sp>
        <p:nvSpPr>
          <p:cNvPr id="3" name="Content Placeholder 2"/>
          <p:cNvSpPr>
            <a:spLocks noGrp="1"/>
          </p:cNvSpPr>
          <p:nvPr>
            <p:ph idx="1"/>
          </p:nvPr>
        </p:nvSpPr>
        <p:spPr/>
        <p:txBody>
          <a:bodyPr/>
          <a:lstStyle/>
          <a:p>
            <a:pPr lvl="1">
              <a:buClr>
                <a:schemeClr val="tx1"/>
              </a:buClr>
              <a:buSzPct val="75000"/>
            </a:pPr>
            <a:r>
              <a:rPr lang="en-US" altLang="zh-TW" dirty="0" smtClean="0">
                <a:latin typeface="Arial" charset="0"/>
                <a:ea typeface="新細明體" pitchFamily="18" charset="-120"/>
              </a:rPr>
              <a:t>Linux has been used for many computing platforms</a:t>
            </a:r>
            <a:endParaRPr lang="en-US" sz="1800" dirty="0" smtClean="0"/>
          </a:p>
          <a:p>
            <a:pPr marL="1168400" lvl="2" indent="-254000">
              <a:buClr>
                <a:schemeClr val="tx1"/>
              </a:buClr>
              <a:buSzPct val="75000"/>
              <a:buFontTx/>
              <a:buChar char="–"/>
            </a:pPr>
            <a:r>
              <a:rPr lang="en-US" altLang="zh-TW" sz="2000" dirty="0" smtClean="0">
                <a:latin typeface="Arial" charset="0"/>
                <a:ea typeface="新細明體" pitchFamily="18" charset="-120"/>
              </a:rPr>
              <a:t>PC, PDA, Supercomputer,… </a:t>
            </a:r>
          </a:p>
          <a:p>
            <a:pPr lvl="1">
              <a:buClr>
                <a:schemeClr val="tx1"/>
              </a:buClr>
              <a:buSzPct val="75000"/>
            </a:pPr>
            <a:r>
              <a:rPr lang="en-US" altLang="zh-TW" dirty="0" smtClean="0">
                <a:latin typeface="Arial" charset="0"/>
                <a:ea typeface="新細明體" pitchFamily="18" charset="-120"/>
              </a:rPr>
              <a:t>Not only character user interface but graphical user interface is available</a:t>
            </a:r>
          </a:p>
          <a:p>
            <a:pPr lvl="1">
              <a:buClr>
                <a:schemeClr val="tx1"/>
              </a:buClr>
              <a:buSzPct val="75000"/>
            </a:pPr>
            <a:r>
              <a:rPr lang="en-US" altLang="zh-TW" dirty="0" smtClean="0">
                <a:latin typeface="Arial" charset="0"/>
                <a:ea typeface="新細明體" pitchFamily="18" charset="-120"/>
              </a:rPr>
              <a:t>Commercial vendors moved in Linux itself to provide freely distributed code. They make their money by compiling up various software and gathering them in a distributable format</a:t>
            </a:r>
          </a:p>
          <a:p>
            <a:pPr marL="1168400" lvl="2" indent="-254000">
              <a:buClr>
                <a:schemeClr val="tx1"/>
              </a:buClr>
              <a:buSzPct val="75000"/>
              <a:buFontTx/>
              <a:buChar char="–"/>
            </a:pPr>
            <a:r>
              <a:rPr lang="en-US" altLang="zh-TW" sz="2000" dirty="0" smtClean="0">
                <a:latin typeface="Arial" charset="0"/>
                <a:ea typeface="新細明體" pitchFamily="18" charset="-120"/>
              </a:rPr>
              <a:t>Red Hat, </a:t>
            </a:r>
            <a:r>
              <a:rPr lang="en-US" altLang="zh-TW" sz="2000" dirty="0" err="1" smtClean="0">
                <a:latin typeface="Arial" charset="0"/>
                <a:ea typeface="新細明體" pitchFamily="18" charset="-120"/>
              </a:rPr>
              <a:t>Slackware</a:t>
            </a:r>
            <a:r>
              <a:rPr lang="en-US" altLang="zh-TW" sz="2000" dirty="0" smtClean="0">
                <a:latin typeface="Arial" charset="0"/>
                <a:ea typeface="新細明體" pitchFamily="18" charset="-120"/>
              </a:rPr>
              <a:t>, </a:t>
            </a:r>
            <a:r>
              <a:rPr lang="en-US" altLang="zh-TW" sz="2000" dirty="0" err="1" smtClean="0">
                <a:latin typeface="Arial" charset="0"/>
                <a:ea typeface="新細明體" pitchFamily="18" charset="-120"/>
              </a:rPr>
              <a:t>etc</a:t>
            </a:r>
            <a:endParaRPr lang="en-US" altLang="zh-TW" sz="2000" dirty="0" smtClean="0">
              <a:latin typeface="Arial" charset="0"/>
              <a:ea typeface="新細明體" pitchFamily="18" charset="-120"/>
            </a:endParaRPr>
          </a:p>
          <a:p>
            <a:endParaRPr lang="en-US" dirty="0"/>
          </a:p>
        </p:txBody>
      </p:sp>
    </p:spTree>
    <p:extLst>
      <p:ext uri="{BB962C8B-B14F-4D97-AF65-F5344CB8AC3E}">
        <p14:creationId xmlns:p14="http://schemas.microsoft.com/office/powerpoint/2010/main" val="1439813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C0C0C0"/>
                  </a:outerShdw>
                </a:effectLst>
              </a:rPr>
              <a:t>Linux - free software</a:t>
            </a:r>
            <a:endParaRPr lang="en-US" dirty="0"/>
          </a:p>
        </p:txBody>
      </p:sp>
      <p:sp>
        <p:nvSpPr>
          <p:cNvPr id="3" name="Content Placeholder 2"/>
          <p:cNvSpPr>
            <a:spLocks noGrp="1"/>
          </p:cNvSpPr>
          <p:nvPr>
            <p:ph idx="1"/>
          </p:nvPr>
        </p:nvSpPr>
        <p:spPr/>
        <p:txBody>
          <a:bodyPr>
            <a:normAutofit fontScale="92500" lnSpcReduction="10000"/>
          </a:bodyPr>
          <a:lstStyle/>
          <a:p>
            <a:pPr marL="0"/>
            <a:r>
              <a:rPr lang="en-US" dirty="0" smtClean="0">
                <a:latin typeface="Arial Narrow" pitchFamily="34" charset="0"/>
              </a:rPr>
              <a:t>Free software, as defined by the FSF (Free Software Foundation), is a </a:t>
            </a:r>
            <a:r>
              <a:rPr lang="en-US" dirty="0" smtClean="0">
                <a:solidFill>
                  <a:schemeClr val="accent2"/>
                </a:solidFill>
                <a:latin typeface="Arial Narrow" pitchFamily="34" charset="0"/>
              </a:rPr>
              <a:t>"matter of liberty, not price."</a:t>
            </a:r>
            <a:r>
              <a:rPr lang="en-US" dirty="0" smtClean="0">
                <a:latin typeface="Arial Narrow" pitchFamily="34" charset="0"/>
              </a:rPr>
              <a:t> To qualify as free software by FSF standards, you must be able to: </a:t>
            </a:r>
            <a:endParaRPr lang="en-US" dirty="0" smtClean="0"/>
          </a:p>
          <a:p>
            <a:pPr lvl="1">
              <a:spcBef>
                <a:spcPct val="0"/>
              </a:spcBef>
            </a:pPr>
            <a:r>
              <a:rPr lang="en-US" dirty="0" smtClean="0">
                <a:latin typeface="Arial Narrow" pitchFamily="34" charset="0"/>
              </a:rPr>
              <a:t>Run the program for any purpose you want to, rather than be restricted in what you can use it for. </a:t>
            </a:r>
          </a:p>
          <a:p>
            <a:pPr lvl="1">
              <a:spcBef>
                <a:spcPct val="0"/>
              </a:spcBef>
            </a:pPr>
            <a:r>
              <a:rPr lang="en-US" dirty="0" smtClean="0">
                <a:latin typeface="Arial Narrow" pitchFamily="34" charset="0"/>
              </a:rPr>
              <a:t>View the program's source code. </a:t>
            </a:r>
          </a:p>
          <a:p>
            <a:pPr lvl="1">
              <a:spcBef>
                <a:spcPct val="0"/>
              </a:spcBef>
            </a:pPr>
            <a:r>
              <a:rPr lang="en-US" dirty="0" smtClean="0">
                <a:latin typeface="Arial Narrow" pitchFamily="34" charset="0"/>
              </a:rPr>
              <a:t>Study the program's source code and modify it if you need to. </a:t>
            </a:r>
          </a:p>
          <a:p>
            <a:pPr lvl="1">
              <a:spcBef>
                <a:spcPct val="0"/>
              </a:spcBef>
            </a:pPr>
            <a:r>
              <a:rPr lang="en-US" dirty="0" smtClean="0">
                <a:latin typeface="Arial Narrow" pitchFamily="34" charset="0"/>
              </a:rPr>
              <a:t>Share the program with others. </a:t>
            </a:r>
          </a:p>
          <a:p>
            <a:pPr lvl="1">
              <a:spcBef>
                <a:spcPct val="0"/>
              </a:spcBef>
            </a:pPr>
            <a:r>
              <a:rPr lang="en-US" dirty="0" smtClean="0">
                <a:latin typeface="Arial Narrow" pitchFamily="34" charset="0"/>
              </a:rPr>
              <a:t>Improve the program and release those improvements so that others can use them. </a:t>
            </a:r>
          </a:p>
          <a:p>
            <a:endParaRPr lang="en-US" dirty="0"/>
          </a:p>
        </p:txBody>
      </p:sp>
    </p:spTree>
    <p:extLst>
      <p:ext uri="{BB962C8B-B14F-4D97-AF65-F5344CB8AC3E}">
        <p14:creationId xmlns:p14="http://schemas.microsoft.com/office/powerpoint/2010/main" val="669576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C00000"/>
                </a:solidFill>
                <a:effectLst>
                  <a:outerShdw blurRad="38100" dist="38100" dir="2700000" algn="tl">
                    <a:srgbClr val="C0C0C0"/>
                  </a:outerShdw>
                </a:effectLst>
              </a:rPr>
              <a:t>Disto</a:t>
            </a:r>
            <a:endParaRPr lang="en-US" b="1" dirty="0">
              <a:solidFill>
                <a:srgbClr val="C0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normAutofit fontScale="55000" lnSpcReduction="20000"/>
          </a:bodyPr>
          <a:lstStyle/>
          <a:p>
            <a:r>
              <a:rPr lang="en-US" u="sng" dirty="0" smtClean="0">
                <a:solidFill>
                  <a:srgbClr val="0000FF"/>
                </a:solidFill>
                <a:hlinkClick r:id="rId2"/>
              </a:rPr>
              <a:t>Red Hat Linux</a:t>
            </a:r>
            <a:r>
              <a:rPr lang="en-US" dirty="0" smtClean="0"/>
              <a:t> : One of the original Linux distribution.</a:t>
            </a:r>
          </a:p>
          <a:p>
            <a:r>
              <a:rPr lang="en-US" dirty="0" smtClean="0"/>
              <a:t>The commercial, </a:t>
            </a:r>
            <a:r>
              <a:rPr lang="en-US" dirty="0" err="1" smtClean="0"/>
              <a:t>nonfree</a:t>
            </a:r>
            <a:r>
              <a:rPr lang="en-US" dirty="0" smtClean="0"/>
              <a:t> version is </a:t>
            </a:r>
            <a:r>
              <a:rPr lang="en-US" u="sng" dirty="0" smtClean="0">
                <a:solidFill>
                  <a:srgbClr val="0000FF"/>
                </a:solidFill>
                <a:hlinkClick r:id="rId3"/>
              </a:rPr>
              <a:t>Red Hat Enterprise Linux</a:t>
            </a:r>
            <a:r>
              <a:rPr lang="en-US" dirty="0" smtClean="0"/>
              <a:t>, which is aimed at big companies using Linux servers and desktops in a big way. </a:t>
            </a:r>
            <a:r>
              <a:rPr lang="en-US" dirty="0" smtClean="0">
                <a:solidFill>
                  <a:srgbClr val="CC0000"/>
                </a:solidFill>
              </a:rPr>
              <a:t>(NJIT)</a:t>
            </a:r>
          </a:p>
          <a:p>
            <a:r>
              <a:rPr lang="en-US" dirty="0" smtClean="0"/>
              <a:t>Free version: </a:t>
            </a:r>
            <a:r>
              <a:rPr lang="en-US" u="sng" dirty="0" smtClean="0">
                <a:solidFill>
                  <a:srgbClr val="0000FF"/>
                </a:solidFill>
                <a:hlinkClick r:id="rId4"/>
              </a:rPr>
              <a:t>Fedora Project</a:t>
            </a:r>
            <a:r>
              <a:rPr lang="en-US" u="sng" dirty="0" smtClean="0">
                <a:solidFill>
                  <a:srgbClr val="0000FF"/>
                </a:solidFill>
              </a:rPr>
              <a:t>.</a:t>
            </a:r>
          </a:p>
          <a:p>
            <a:endParaRPr lang="en-US" dirty="0" smtClean="0"/>
          </a:p>
          <a:p>
            <a:r>
              <a:rPr lang="en-US" u="sng" dirty="0" err="1" smtClean="0">
                <a:solidFill>
                  <a:srgbClr val="0000FF"/>
                </a:solidFill>
                <a:hlinkClick r:id="rId5"/>
              </a:rPr>
              <a:t>Debian</a:t>
            </a:r>
            <a:r>
              <a:rPr lang="en-US" u="sng" dirty="0" smtClean="0">
                <a:solidFill>
                  <a:srgbClr val="0000FF"/>
                </a:solidFill>
                <a:hlinkClick r:id="rId5"/>
              </a:rPr>
              <a:t> GNU/Linux</a:t>
            </a:r>
            <a:r>
              <a:rPr lang="en-US" dirty="0" smtClean="0"/>
              <a:t> : A free software distribution. Popular for use on servers. However, </a:t>
            </a:r>
            <a:r>
              <a:rPr lang="en-US" dirty="0" err="1" smtClean="0"/>
              <a:t>Debian</a:t>
            </a:r>
            <a:r>
              <a:rPr lang="en-US" dirty="0" smtClean="0"/>
              <a:t> is not what many would consider a distribution for beginners, as it's not designed with ease of use in mind. </a:t>
            </a:r>
          </a:p>
          <a:p>
            <a:endParaRPr lang="en-US" dirty="0" smtClean="0"/>
          </a:p>
          <a:p>
            <a:r>
              <a:rPr lang="en-US" u="sng" dirty="0" err="1" smtClean="0">
                <a:solidFill>
                  <a:srgbClr val="0000FF"/>
                </a:solidFill>
                <a:hlinkClick r:id="rId6"/>
              </a:rPr>
              <a:t>SuSE</a:t>
            </a:r>
            <a:r>
              <a:rPr lang="en-US" u="sng" dirty="0" smtClean="0">
                <a:solidFill>
                  <a:srgbClr val="0000FF"/>
                </a:solidFill>
                <a:hlinkClick r:id="rId6"/>
              </a:rPr>
              <a:t> Linux</a:t>
            </a:r>
            <a:r>
              <a:rPr lang="en-US" dirty="0" smtClean="0"/>
              <a:t> : </a:t>
            </a:r>
            <a:r>
              <a:rPr lang="en-US" dirty="0" err="1" smtClean="0"/>
              <a:t>SuSE</a:t>
            </a:r>
            <a:r>
              <a:rPr lang="en-US" dirty="0" smtClean="0"/>
              <a:t> was recently purchased by Novell. This distribution is primarily available for pay because it contains many commercial programs, although there's a stripped-down free version that you can download. </a:t>
            </a:r>
          </a:p>
          <a:p>
            <a:endParaRPr lang="en-US" dirty="0" smtClean="0"/>
          </a:p>
          <a:p>
            <a:r>
              <a:rPr lang="en-US" u="sng" dirty="0" smtClean="0">
                <a:hlinkClick r:id="rId7"/>
              </a:rPr>
              <a:t>Mandrake Linux</a:t>
            </a:r>
            <a:r>
              <a:rPr lang="en-US" dirty="0" smtClean="0"/>
              <a:t> : Mandrake is perhaps strongest on the desktop. Originally based off of Red Hat Linux.</a:t>
            </a:r>
          </a:p>
          <a:p>
            <a:endParaRPr lang="en-US" dirty="0" smtClean="0"/>
          </a:p>
          <a:p>
            <a:r>
              <a:rPr lang="en-US" u="sng" dirty="0" smtClean="0">
                <a:hlinkClick r:id="rId8"/>
              </a:rPr>
              <a:t>Gentoo Linux</a:t>
            </a:r>
            <a:r>
              <a:rPr lang="en-US" dirty="0" smtClean="0"/>
              <a:t> : Gentoo is a specialty distribution meant for programmers.</a:t>
            </a:r>
          </a:p>
          <a:p>
            <a:endParaRPr lang="en-US" dirty="0"/>
          </a:p>
        </p:txBody>
      </p:sp>
    </p:spTree>
    <p:extLst>
      <p:ext uri="{BB962C8B-B14F-4D97-AF65-F5344CB8AC3E}">
        <p14:creationId xmlns:p14="http://schemas.microsoft.com/office/powerpoint/2010/main" val="3442220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smtClean="0">
                <a:solidFill>
                  <a:srgbClr val="C00000"/>
                </a:solidFill>
                <a:effectLst>
                  <a:outerShdw blurRad="38100" dist="38100" dir="2700000" algn="tl">
                    <a:srgbClr val="C0C0C0"/>
                  </a:outerShdw>
                </a:effectLst>
              </a:rPr>
              <a:t>Linux Shell</a:t>
            </a:r>
            <a:endParaRPr lang="en-US" dirty="0"/>
          </a:p>
        </p:txBody>
      </p:sp>
      <p:sp>
        <p:nvSpPr>
          <p:cNvPr id="3" name="Content Placeholder 2"/>
          <p:cNvSpPr>
            <a:spLocks noGrp="1"/>
          </p:cNvSpPr>
          <p:nvPr>
            <p:ph idx="1"/>
          </p:nvPr>
        </p:nvSpPr>
        <p:spPr>
          <a:xfrm>
            <a:off x="457200" y="1600200"/>
            <a:ext cx="4495800" cy="4953000"/>
          </a:xfrm>
        </p:spPr>
        <p:txBody>
          <a:bodyPr>
            <a:normAutofit fontScale="85000" lnSpcReduction="20000"/>
          </a:bodyPr>
          <a:lstStyle/>
          <a:p>
            <a:pPr>
              <a:buClr>
                <a:schemeClr val="tx1"/>
              </a:buClr>
              <a:buSzPct val="75000"/>
              <a:buFont typeface="Wingdings" pitchFamily="2" charset="2"/>
              <a:buChar char="l"/>
            </a:pPr>
            <a:r>
              <a:rPr lang="en-US" altLang="zh-TW" sz="2000" dirty="0" smtClean="0">
                <a:solidFill>
                  <a:srgbClr val="FF3300"/>
                </a:solidFill>
                <a:latin typeface="Arial" charset="0"/>
                <a:ea typeface="新細明體" pitchFamily="18" charset="-120"/>
              </a:rPr>
              <a:t>Shell</a:t>
            </a:r>
            <a:r>
              <a:rPr lang="en-US" altLang="zh-TW" sz="2000" dirty="0" smtClean="0">
                <a:latin typeface="Arial" charset="0"/>
                <a:ea typeface="新細明體" pitchFamily="18" charset="-120"/>
              </a:rPr>
              <a:t> interprets the command and request service from kernel</a:t>
            </a:r>
            <a:endParaRPr lang="en-US" sz="2000" dirty="0" smtClean="0"/>
          </a:p>
          <a:p>
            <a:pPr>
              <a:buClr>
                <a:schemeClr val="tx1"/>
              </a:buClr>
              <a:buSzPct val="75000"/>
              <a:buFont typeface="Wingdings" pitchFamily="2" charset="2"/>
              <a:buChar char="l"/>
            </a:pPr>
            <a:r>
              <a:rPr lang="en-US" altLang="zh-TW" sz="2000" dirty="0" smtClean="0">
                <a:latin typeface="Arial" charset="0"/>
                <a:ea typeface="新細明體" pitchFamily="18" charset="-120"/>
              </a:rPr>
              <a:t>Similar to DOS but DOS has only one set of interface while Linux can select different shell</a:t>
            </a:r>
          </a:p>
          <a:p>
            <a:pPr lvl="1">
              <a:lnSpc>
                <a:spcPct val="90000"/>
              </a:lnSpc>
              <a:buClr>
                <a:schemeClr val="tx1"/>
              </a:buClr>
              <a:buSzPct val="75000"/>
            </a:pPr>
            <a:r>
              <a:rPr lang="en-US" altLang="zh-TW" sz="1800" dirty="0" smtClean="0">
                <a:latin typeface="Arial" charset="0"/>
                <a:ea typeface="新細明體" pitchFamily="18" charset="-120"/>
              </a:rPr>
              <a:t>Bourne Again shell (Bash), TC shell (</a:t>
            </a:r>
            <a:r>
              <a:rPr lang="en-US" altLang="zh-TW" sz="1800" dirty="0" err="1" smtClean="0">
                <a:latin typeface="Arial" charset="0"/>
                <a:ea typeface="新細明體" pitchFamily="18" charset="-120"/>
              </a:rPr>
              <a:t>Tcsh</a:t>
            </a:r>
            <a:r>
              <a:rPr lang="en-US" altLang="zh-TW" sz="1800" dirty="0" smtClean="0">
                <a:latin typeface="Arial" charset="0"/>
                <a:ea typeface="新細明體" pitchFamily="18" charset="-120"/>
              </a:rPr>
              <a:t>), Z shell (</a:t>
            </a:r>
            <a:r>
              <a:rPr lang="en-US" altLang="zh-TW" sz="1800" dirty="0" err="1" smtClean="0">
                <a:latin typeface="Arial" charset="0"/>
                <a:ea typeface="新細明體" pitchFamily="18" charset="-120"/>
              </a:rPr>
              <a:t>Zsh</a:t>
            </a:r>
            <a:r>
              <a:rPr lang="en-US" altLang="zh-TW" sz="1800" dirty="0" smtClean="0">
                <a:latin typeface="Arial" charset="0"/>
                <a:ea typeface="新細明體" pitchFamily="18" charset="-120"/>
              </a:rPr>
              <a:t>)</a:t>
            </a:r>
          </a:p>
          <a:p>
            <a:endParaRPr lang="en-US" dirty="0" smtClean="0"/>
          </a:p>
          <a:p>
            <a:pPr>
              <a:buClr>
                <a:schemeClr val="tx1"/>
              </a:buClr>
              <a:buSzPct val="75000"/>
              <a:buFont typeface="Wingdings" pitchFamily="2" charset="2"/>
              <a:buChar char="l"/>
            </a:pPr>
            <a:r>
              <a:rPr lang="en-US" altLang="zh-TW" dirty="0" smtClean="0">
                <a:ea typeface="新細明體" pitchFamily="18" charset="-120"/>
              </a:rPr>
              <a:t>Different shell has similar but different functionality</a:t>
            </a:r>
          </a:p>
          <a:p>
            <a:pPr>
              <a:buClr>
                <a:schemeClr val="tx1"/>
              </a:buClr>
              <a:buSzPct val="75000"/>
              <a:buFont typeface="Wingdings" pitchFamily="2" charset="2"/>
              <a:buChar char="l"/>
            </a:pPr>
            <a:r>
              <a:rPr lang="en-US" altLang="zh-TW" dirty="0" smtClean="0">
                <a:solidFill>
                  <a:srgbClr val="FF3300"/>
                </a:solidFill>
                <a:ea typeface="新細明體" pitchFamily="18" charset="-120"/>
              </a:rPr>
              <a:t>Bash</a:t>
            </a:r>
            <a:r>
              <a:rPr lang="en-US" altLang="zh-TW" dirty="0" smtClean="0">
                <a:ea typeface="新細明體" pitchFamily="18" charset="-120"/>
              </a:rPr>
              <a:t> is the default for Linux</a:t>
            </a:r>
          </a:p>
          <a:p>
            <a:pPr>
              <a:buClr>
                <a:schemeClr val="tx1"/>
              </a:buClr>
              <a:buSzPct val="75000"/>
              <a:buFont typeface="Wingdings" pitchFamily="2" charset="2"/>
              <a:buChar char="l"/>
            </a:pPr>
            <a:r>
              <a:rPr lang="en-US" altLang="zh-TW" dirty="0" smtClean="0">
                <a:ea typeface="新細明體" pitchFamily="18" charset="-120"/>
              </a:rPr>
              <a:t>Graphical user interface of Linux is in fact an application program work on the shell</a:t>
            </a:r>
          </a:p>
          <a:p>
            <a:endParaRPr lang="zh-TW" altLang="en-US" dirty="0" smtClean="0">
              <a:latin typeface="Arial Narrow" pitchFamily="34" charset="0"/>
              <a:ea typeface="新細明體" pitchFamily="18" charset="-120"/>
            </a:endParaRPr>
          </a:p>
          <a:p>
            <a:endParaRPr lang="en-US" dirty="0"/>
          </a:p>
        </p:txBody>
      </p:sp>
      <p:grpSp>
        <p:nvGrpSpPr>
          <p:cNvPr id="11" name="Group 10"/>
          <p:cNvGrpSpPr>
            <a:grpSpLocks/>
          </p:cNvGrpSpPr>
          <p:nvPr/>
        </p:nvGrpSpPr>
        <p:grpSpPr bwMode="auto">
          <a:xfrm>
            <a:off x="4800600" y="2882900"/>
            <a:ext cx="3276600" cy="2286000"/>
            <a:chOff x="432" y="1200"/>
            <a:chExt cx="2496" cy="1872"/>
          </a:xfrm>
        </p:grpSpPr>
        <p:sp>
          <p:nvSpPr>
            <p:cNvPr id="12" name="Oval 11"/>
            <p:cNvSpPr>
              <a:spLocks noChangeArrowheads="1"/>
            </p:cNvSpPr>
            <p:nvPr/>
          </p:nvSpPr>
          <p:spPr bwMode="auto">
            <a:xfrm>
              <a:off x="432" y="1200"/>
              <a:ext cx="2496" cy="1872"/>
            </a:xfrm>
            <a:prstGeom prst="ellipse">
              <a:avLst/>
            </a:prstGeom>
            <a:solidFill>
              <a:schemeClr val="accent1"/>
            </a:solidFill>
            <a:ln w="9525" algn="ctr">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a:lstStyle>
            <a:p>
              <a:endParaRPr lang="en-US" sz="1800"/>
            </a:p>
          </p:txBody>
        </p:sp>
        <p:sp>
          <p:nvSpPr>
            <p:cNvPr id="13" name="Oval 12"/>
            <p:cNvSpPr>
              <a:spLocks noChangeArrowheads="1"/>
            </p:cNvSpPr>
            <p:nvPr/>
          </p:nvSpPr>
          <p:spPr bwMode="auto">
            <a:xfrm>
              <a:off x="1008" y="1632"/>
              <a:ext cx="1296" cy="1056"/>
            </a:xfrm>
            <a:prstGeom prst="ellipse">
              <a:avLst/>
            </a:prstGeom>
            <a:solidFill>
              <a:schemeClr val="tx2"/>
            </a:solidFill>
            <a:ln w="9525" algn="ctr">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a:lstStyle>
            <a:p>
              <a:pPr algn="ctr"/>
              <a:r>
                <a:rPr lang="en-US" altLang="zh-TW">
                  <a:solidFill>
                    <a:schemeClr val="bg1"/>
                  </a:solidFill>
                  <a:latin typeface="Arial Narrow" pitchFamily="34" charset="0"/>
                  <a:ea typeface="新細明體" pitchFamily="18" charset="-120"/>
                </a:rPr>
                <a:t>Kernel</a:t>
              </a:r>
            </a:p>
          </p:txBody>
        </p:sp>
      </p:grpSp>
      <p:sp>
        <p:nvSpPr>
          <p:cNvPr id="14" name="TextBox 6"/>
          <p:cNvSpPr txBox="1">
            <a:spLocks noChangeArrowheads="1"/>
          </p:cNvSpPr>
          <p:nvPr/>
        </p:nvSpPr>
        <p:spPr bwMode="auto">
          <a:xfrm>
            <a:off x="5410200" y="3035300"/>
            <a:ext cx="2147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a:lstStyle>
          <a:p>
            <a:r>
              <a:rPr lang="en-US" altLang="zh-TW">
                <a:solidFill>
                  <a:srgbClr val="000000"/>
                </a:solidFill>
                <a:latin typeface="Arial Narrow" pitchFamily="34" charset="0"/>
                <a:ea typeface="新細明體" pitchFamily="18" charset="-120"/>
              </a:rPr>
              <a:t>Bash, Tcsh, Zsh</a:t>
            </a:r>
          </a:p>
        </p:txBody>
      </p:sp>
      <p:sp>
        <p:nvSpPr>
          <p:cNvPr id="15" name="TextBox 7"/>
          <p:cNvSpPr txBox="1">
            <a:spLocks noChangeArrowheads="1"/>
          </p:cNvSpPr>
          <p:nvPr/>
        </p:nvSpPr>
        <p:spPr bwMode="auto">
          <a:xfrm>
            <a:off x="5165725" y="254317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a:lstStyle>
          <a:p>
            <a:r>
              <a:rPr lang="en-US" altLang="zh-TW">
                <a:latin typeface="Arial Narrow" pitchFamily="34" charset="0"/>
                <a:ea typeface="新細明體" pitchFamily="18" charset="-120"/>
              </a:rPr>
              <a:t>ls</a:t>
            </a:r>
          </a:p>
        </p:txBody>
      </p:sp>
      <p:sp>
        <p:nvSpPr>
          <p:cNvPr id="16" name="TextBox 8"/>
          <p:cNvSpPr txBox="1">
            <a:spLocks noChangeArrowheads="1"/>
          </p:cNvSpPr>
          <p:nvPr/>
        </p:nvSpPr>
        <p:spPr bwMode="auto">
          <a:xfrm>
            <a:off x="7391400" y="25019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a:lstStyle>
          <a:p>
            <a:r>
              <a:rPr lang="en-US" altLang="zh-TW">
                <a:latin typeface="Arial Narrow" pitchFamily="34" charset="0"/>
                <a:ea typeface="新細明體" pitchFamily="18" charset="-120"/>
              </a:rPr>
              <a:t>pwd</a:t>
            </a:r>
          </a:p>
        </p:txBody>
      </p:sp>
      <p:sp>
        <p:nvSpPr>
          <p:cNvPr id="17" name="TextBox 9"/>
          <p:cNvSpPr txBox="1">
            <a:spLocks noChangeArrowheads="1"/>
          </p:cNvSpPr>
          <p:nvPr/>
        </p:nvSpPr>
        <p:spPr bwMode="auto">
          <a:xfrm>
            <a:off x="5791200" y="2197100"/>
            <a:ext cx="116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a:lstStyle>
          <a:p>
            <a:r>
              <a:rPr lang="en-US" altLang="zh-TW">
                <a:latin typeface="Arial Narrow" pitchFamily="34" charset="0"/>
                <a:ea typeface="新細明體" pitchFamily="18" charset="-120"/>
              </a:rPr>
              <a:t>whoami</a:t>
            </a:r>
          </a:p>
        </p:txBody>
      </p:sp>
    </p:spTree>
    <p:extLst>
      <p:ext uri="{BB962C8B-B14F-4D97-AF65-F5344CB8AC3E}">
        <p14:creationId xmlns:p14="http://schemas.microsoft.com/office/powerpoint/2010/main" val="2291509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C0C0C0"/>
                  </a:outerShdw>
                </a:effectLst>
              </a:rPr>
              <a:t>Directory Tree</a:t>
            </a:r>
            <a:endParaRPr lang="en-US" dirty="0"/>
          </a:p>
        </p:txBody>
      </p:sp>
      <p:sp>
        <p:nvSpPr>
          <p:cNvPr id="3" name="Content Placeholder 2"/>
          <p:cNvSpPr>
            <a:spLocks noGrp="1"/>
          </p:cNvSpPr>
          <p:nvPr>
            <p:ph idx="1"/>
          </p:nvPr>
        </p:nvSpPr>
        <p:spPr>
          <a:xfrm>
            <a:off x="457200" y="1600201"/>
            <a:ext cx="3429000" cy="3962400"/>
          </a:xfrm>
        </p:spPr>
        <p:txBody>
          <a:bodyPr/>
          <a:lstStyle/>
          <a:p>
            <a:r>
              <a:rPr lang="en-US" dirty="0" smtClean="0"/>
              <a:t>When you log on the </a:t>
            </a:r>
            <a:r>
              <a:rPr lang="en-US" dirty="0" err="1" smtClean="0"/>
              <a:t>the</a:t>
            </a:r>
            <a:r>
              <a:rPr lang="en-US" dirty="0" smtClean="0"/>
              <a:t> Linux OS using your username you are automatically located in your home directory.</a:t>
            </a:r>
          </a:p>
          <a:p>
            <a:endParaRPr lang="en-US" dirty="0"/>
          </a:p>
        </p:txBody>
      </p:sp>
      <p:pic>
        <p:nvPicPr>
          <p:cNvPr id="4" name="Rectangle 5" descr="figure24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450069"/>
            <a:ext cx="3886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3962400" y="1526269"/>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a:lstStyle>
          <a:p>
            <a:r>
              <a:rPr lang="en-US"/>
              <a:t>(root)</a:t>
            </a:r>
          </a:p>
        </p:txBody>
      </p:sp>
    </p:spTree>
    <p:extLst>
      <p:ext uri="{BB962C8B-B14F-4D97-AF65-F5344CB8AC3E}">
        <p14:creationId xmlns:p14="http://schemas.microsoft.com/office/powerpoint/2010/main" val="267623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C0C0C0"/>
                  </a:outerShdw>
                </a:effectLst>
              </a:rPr>
              <a:t>Important subdirectories</a:t>
            </a:r>
            <a:endParaRPr lang="en-US" dirty="0"/>
          </a:p>
        </p:txBody>
      </p:sp>
      <p:sp>
        <p:nvSpPr>
          <p:cNvPr id="3" name="Content Placeholder 2"/>
          <p:cNvSpPr>
            <a:spLocks noGrp="1"/>
          </p:cNvSpPr>
          <p:nvPr>
            <p:ph idx="1"/>
          </p:nvPr>
        </p:nvSpPr>
        <p:spPr/>
        <p:txBody>
          <a:bodyPr>
            <a:normAutofit fontScale="70000" lnSpcReduction="20000"/>
          </a:bodyPr>
          <a:lstStyle/>
          <a:p>
            <a:pPr>
              <a:lnSpc>
                <a:spcPct val="80000"/>
              </a:lnSpc>
            </a:pPr>
            <a:r>
              <a:rPr lang="en-US" b="1" dirty="0" smtClean="0"/>
              <a:t>/bin</a:t>
            </a:r>
            <a:r>
              <a:rPr lang="en-US" dirty="0" smtClean="0"/>
              <a:t> : Important Linux commands available to the average user. </a:t>
            </a:r>
          </a:p>
          <a:p>
            <a:pPr>
              <a:lnSpc>
                <a:spcPct val="80000"/>
              </a:lnSpc>
            </a:pPr>
            <a:r>
              <a:rPr lang="en-US" b="1" dirty="0" smtClean="0"/>
              <a:t>/boot</a:t>
            </a:r>
            <a:r>
              <a:rPr lang="en-US" dirty="0" smtClean="0"/>
              <a:t> : The files necessary for the system to boot. Not all Linux distributions use this one. Fedora does. </a:t>
            </a:r>
          </a:p>
          <a:p>
            <a:pPr>
              <a:lnSpc>
                <a:spcPct val="80000"/>
              </a:lnSpc>
            </a:pPr>
            <a:r>
              <a:rPr lang="en-US" b="1" dirty="0" smtClean="0"/>
              <a:t>/</a:t>
            </a:r>
            <a:r>
              <a:rPr lang="en-US" b="1" dirty="0" err="1" smtClean="0"/>
              <a:t>dev</a:t>
            </a:r>
            <a:r>
              <a:rPr lang="en-US" dirty="0" smtClean="0"/>
              <a:t> : All device drivers. Device drivers are the files that your Linux system uses to talk to your hardware. For example, there's a file in the /</a:t>
            </a:r>
            <a:r>
              <a:rPr lang="en-US" dirty="0" err="1" smtClean="0"/>
              <a:t>dev</a:t>
            </a:r>
            <a:r>
              <a:rPr lang="en-US" dirty="0" smtClean="0"/>
              <a:t> directory for your particular make and model of monitor, and all of your Linux computer's communications with the monitor go through that file. </a:t>
            </a:r>
          </a:p>
          <a:p>
            <a:pPr>
              <a:lnSpc>
                <a:spcPct val="80000"/>
              </a:lnSpc>
            </a:pPr>
            <a:r>
              <a:rPr lang="en-US" b="1" dirty="0" smtClean="0"/>
              <a:t>/</a:t>
            </a:r>
            <a:r>
              <a:rPr lang="en-US" b="1" dirty="0" err="1" smtClean="0"/>
              <a:t>etc</a:t>
            </a:r>
            <a:r>
              <a:rPr lang="en-US" dirty="0" smtClean="0"/>
              <a:t> : System configuration files. </a:t>
            </a:r>
          </a:p>
          <a:p>
            <a:pPr>
              <a:lnSpc>
                <a:spcPct val="80000"/>
              </a:lnSpc>
            </a:pPr>
            <a:r>
              <a:rPr lang="en-US" b="1" dirty="0" smtClean="0"/>
              <a:t>/home</a:t>
            </a:r>
            <a:r>
              <a:rPr lang="en-US" dirty="0" smtClean="0"/>
              <a:t> : Every user except root gets her own folder in here, named for her login account. So, the user who logs in with </a:t>
            </a:r>
            <a:r>
              <a:rPr lang="en-US" dirty="0" err="1" smtClean="0"/>
              <a:t>linda</a:t>
            </a:r>
            <a:r>
              <a:rPr lang="en-US" dirty="0" smtClean="0"/>
              <a:t> has the directory /home/</a:t>
            </a:r>
            <a:r>
              <a:rPr lang="en-US" dirty="0" err="1" smtClean="0"/>
              <a:t>linda</a:t>
            </a:r>
            <a:r>
              <a:rPr lang="en-US" dirty="0" smtClean="0"/>
              <a:t>, where all of her personal files are kept. </a:t>
            </a:r>
          </a:p>
          <a:p>
            <a:pPr>
              <a:lnSpc>
                <a:spcPct val="80000"/>
              </a:lnSpc>
            </a:pPr>
            <a:r>
              <a:rPr lang="en-US" b="1" dirty="0" smtClean="0"/>
              <a:t>/lib</a:t>
            </a:r>
            <a:r>
              <a:rPr lang="en-US" dirty="0" smtClean="0"/>
              <a:t> : System libraries. Libraries are just bunches of programming code that the programs on your system use to get things done. </a:t>
            </a:r>
          </a:p>
          <a:p>
            <a:pPr>
              <a:lnSpc>
                <a:spcPct val="80000"/>
              </a:lnSpc>
            </a:pPr>
            <a:endParaRPr lang="en-US" dirty="0" smtClean="0"/>
          </a:p>
          <a:p>
            <a:pPr marL="0" indent="0">
              <a:buNone/>
            </a:pPr>
            <a:endParaRPr lang="en-US" dirty="0"/>
          </a:p>
        </p:txBody>
      </p:sp>
    </p:spTree>
    <p:extLst>
      <p:ext uri="{BB962C8B-B14F-4D97-AF65-F5344CB8AC3E}">
        <p14:creationId xmlns:p14="http://schemas.microsoft.com/office/powerpoint/2010/main" val="3242324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C0C0C0"/>
                  </a:outerShdw>
                </a:effectLst>
              </a:rPr>
              <a:t>Important subdirectories</a:t>
            </a:r>
            <a:endParaRPr lang="en-US" dirty="0"/>
          </a:p>
        </p:txBody>
      </p:sp>
      <p:sp>
        <p:nvSpPr>
          <p:cNvPr id="3" name="Content Placeholder 2"/>
          <p:cNvSpPr>
            <a:spLocks noGrp="1"/>
          </p:cNvSpPr>
          <p:nvPr>
            <p:ph idx="1"/>
          </p:nvPr>
        </p:nvSpPr>
        <p:spPr/>
        <p:txBody>
          <a:bodyPr>
            <a:normAutofit fontScale="70000" lnSpcReduction="20000"/>
          </a:bodyPr>
          <a:lstStyle/>
          <a:p>
            <a:pPr>
              <a:lnSpc>
                <a:spcPct val="80000"/>
              </a:lnSpc>
            </a:pPr>
            <a:r>
              <a:rPr lang="en-US" b="1" dirty="0" smtClean="0"/>
              <a:t>/</a:t>
            </a:r>
            <a:r>
              <a:rPr lang="en-US" b="1" dirty="0" err="1" smtClean="0"/>
              <a:t>mnt</a:t>
            </a:r>
            <a:r>
              <a:rPr lang="en-US" b="1" dirty="0" smtClean="0"/>
              <a:t> :</a:t>
            </a:r>
            <a:r>
              <a:rPr lang="en-US" dirty="0" smtClean="0"/>
              <a:t> Mount points. When you temporarily load the contents of a CD-ROM or USB drive, you typically use a special name under /</a:t>
            </a:r>
            <a:r>
              <a:rPr lang="en-US" dirty="0" err="1" smtClean="0"/>
              <a:t>mnt</a:t>
            </a:r>
            <a:r>
              <a:rPr lang="en-US" dirty="0" smtClean="0"/>
              <a:t>. For example, many distributions (including Fedora) come, by default, with the directory /</a:t>
            </a:r>
            <a:r>
              <a:rPr lang="en-US" dirty="0" err="1" smtClean="0"/>
              <a:t>mnt</a:t>
            </a:r>
            <a:r>
              <a:rPr lang="en-US" dirty="0" smtClean="0"/>
              <a:t>/</a:t>
            </a:r>
            <a:r>
              <a:rPr lang="en-US" dirty="0" err="1" smtClean="0"/>
              <a:t>cdrom</a:t>
            </a:r>
            <a:r>
              <a:rPr lang="en-US" dirty="0" smtClean="0"/>
              <a:t>, which is where your CD-ROM drive's contents are made accessible. </a:t>
            </a:r>
          </a:p>
          <a:p>
            <a:pPr>
              <a:lnSpc>
                <a:spcPct val="80000"/>
              </a:lnSpc>
            </a:pPr>
            <a:r>
              <a:rPr lang="en-US" b="1" dirty="0" smtClean="0"/>
              <a:t>/root</a:t>
            </a:r>
            <a:r>
              <a:rPr lang="en-US" dirty="0" smtClean="0"/>
              <a:t> : The root user's home directory. </a:t>
            </a:r>
          </a:p>
          <a:p>
            <a:pPr>
              <a:lnSpc>
                <a:spcPct val="80000"/>
              </a:lnSpc>
            </a:pPr>
            <a:r>
              <a:rPr lang="en-US" b="1" dirty="0" smtClean="0"/>
              <a:t>/</a:t>
            </a:r>
            <a:r>
              <a:rPr lang="en-US" b="1" dirty="0" err="1" smtClean="0"/>
              <a:t>sbin</a:t>
            </a:r>
            <a:r>
              <a:rPr lang="en-US" dirty="0" smtClean="0"/>
              <a:t> : Essential commands that are only for the system administrator. </a:t>
            </a:r>
          </a:p>
          <a:p>
            <a:pPr>
              <a:lnSpc>
                <a:spcPct val="80000"/>
              </a:lnSpc>
            </a:pPr>
            <a:r>
              <a:rPr lang="en-US" b="1" dirty="0" smtClean="0"/>
              <a:t>/</a:t>
            </a:r>
            <a:r>
              <a:rPr lang="en-US" b="1" dirty="0" err="1" smtClean="0"/>
              <a:t>tmp</a:t>
            </a:r>
            <a:r>
              <a:rPr lang="en-US" dirty="0" smtClean="0"/>
              <a:t> : Temporary files and storage space. Don't put anything in here that you want to keep. Most Linux distributions (including Fedora) are set up to delete any file that's been in this directory longer than three days. </a:t>
            </a:r>
          </a:p>
          <a:p>
            <a:pPr>
              <a:lnSpc>
                <a:spcPct val="80000"/>
              </a:lnSpc>
            </a:pPr>
            <a:r>
              <a:rPr lang="en-US" b="1" dirty="0" smtClean="0"/>
              <a:t>/</a:t>
            </a:r>
            <a:r>
              <a:rPr lang="en-US" b="1" dirty="0" err="1" smtClean="0"/>
              <a:t>usr</a:t>
            </a:r>
            <a:r>
              <a:rPr lang="en-US" dirty="0" smtClean="0"/>
              <a:t> : Programs and data that can be shared across many systems and don't need to be changed. </a:t>
            </a:r>
          </a:p>
          <a:p>
            <a:pPr>
              <a:lnSpc>
                <a:spcPct val="80000"/>
              </a:lnSpc>
            </a:pPr>
            <a:r>
              <a:rPr lang="en-US" b="1" dirty="0" smtClean="0"/>
              <a:t>/</a:t>
            </a:r>
            <a:r>
              <a:rPr lang="en-US" b="1" dirty="0" err="1" smtClean="0"/>
              <a:t>var</a:t>
            </a:r>
            <a:r>
              <a:rPr lang="en-US" dirty="0" smtClean="0"/>
              <a:t> : Data that changes constantly (log files that contain information about what's happening on your system, data on its way to the printer, and so on). </a:t>
            </a:r>
          </a:p>
          <a:p>
            <a:pPr>
              <a:lnSpc>
                <a:spcPct val="80000"/>
              </a:lnSpc>
            </a:pPr>
            <a:endParaRPr lang="en-US" sz="2800" dirty="0" smtClean="0"/>
          </a:p>
          <a:p>
            <a:endParaRPr lang="en-US" dirty="0"/>
          </a:p>
        </p:txBody>
      </p:sp>
    </p:spTree>
    <p:extLst>
      <p:ext uri="{BB962C8B-B14F-4D97-AF65-F5344CB8AC3E}">
        <p14:creationId xmlns:p14="http://schemas.microsoft.com/office/powerpoint/2010/main" val="1598307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C0C0C0"/>
                  </a:outerShdw>
                </a:effectLst>
              </a:rPr>
              <a:t>Home directory</a:t>
            </a:r>
            <a:endParaRPr lang="en-US" dirty="0"/>
          </a:p>
        </p:txBody>
      </p:sp>
      <p:sp>
        <p:nvSpPr>
          <p:cNvPr id="3" name="Content Placeholder 2"/>
          <p:cNvSpPr>
            <a:spLocks noGrp="1"/>
          </p:cNvSpPr>
          <p:nvPr>
            <p:ph idx="1"/>
          </p:nvPr>
        </p:nvSpPr>
        <p:spPr/>
        <p:txBody>
          <a:bodyPr/>
          <a:lstStyle/>
          <a:p>
            <a:r>
              <a:rPr lang="en-US" dirty="0" smtClean="0"/>
              <a:t>You can see what your home directory is called by entering </a:t>
            </a:r>
          </a:p>
          <a:p>
            <a:r>
              <a:rPr lang="en-US" dirty="0" err="1" smtClean="0">
                <a:solidFill>
                  <a:srgbClr val="FF0000"/>
                </a:solidFill>
              </a:rPr>
              <a:t>pwd</a:t>
            </a:r>
            <a:r>
              <a:rPr lang="en-US" dirty="0" smtClean="0">
                <a:solidFill>
                  <a:srgbClr val="FF0000"/>
                </a:solidFill>
              </a:rPr>
              <a:t> </a:t>
            </a:r>
            <a:r>
              <a:rPr lang="en-US" dirty="0" smtClean="0"/>
              <a:t>(print current working directory)</a:t>
            </a:r>
          </a:p>
          <a:p>
            <a:endParaRPr lang="en-US" dirty="0" smtClean="0"/>
          </a:p>
          <a:p>
            <a:endParaRPr lang="en-US" dirty="0"/>
          </a:p>
        </p:txBody>
      </p:sp>
    </p:spTree>
    <p:extLst>
      <p:ext uri="{BB962C8B-B14F-4D97-AF65-F5344CB8AC3E}">
        <p14:creationId xmlns:p14="http://schemas.microsoft.com/office/powerpoint/2010/main" val="1404057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1" y="304800"/>
            <a:ext cx="8229600" cy="1143000"/>
          </a:xfrm>
        </p:spPr>
        <p:txBody>
          <a:bodyPr>
            <a:normAutofit/>
          </a:bodyPr>
          <a:lstStyle/>
          <a:p>
            <a:r>
              <a:rPr lang="en-US" b="1" dirty="0">
                <a:solidFill>
                  <a:srgbClr val="C00000"/>
                </a:solidFill>
                <a:effectLst>
                  <a:outerShdw blurRad="38100" dist="38100" dir="2700000" algn="tl">
                    <a:srgbClr val="C0C0C0"/>
                  </a:outerShdw>
                </a:effectLst>
              </a:rPr>
              <a:t>Basic Commands</a:t>
            </a:r>
            <a:endParaRPr lang="en-US" b="1" dirty="0">
              <a:solidFill>
                <a:srgbClr val="C00000"/>
              </a:solidFill>
              <a:effectLst>
                <a:outerShdw blurRad="38100" dist="38100" dir="2700000" algn="tl">
                  <a:srgbClr val="C0C0C0"/>
                </a:outerShdw>
              </a:effectLst>
            </a:endParaRPr>
          </a:p>
        </p:txBody>
      </p:sp>
      <p:sp>
        <p:nvSpPr>
          <p:cNvPr id="3" name="Content Placeholder 2"/>
          <p:cNvSpPr>
            <a:spLocks noGrp="1"/>
          </p:cNvSpPr>
          <p:nvPr>
            <p:ph idx="1"/>
          </p:nvPr>
        </p:nvSpPr>
        <p:spPr>
          <a:xfrm>
            <a:off x="457200" y="1600200"/>
            <a:ext cx="3581400" cy="4572000"/>
          </a:xfrm>
        </p:spPr>
        <p:txBody>
          <a:bodyPr/>
          <a:lstStyle/>
          <a:p>
            <a:pPr>
              <a:lnSpc>
                <a:spcPct val="80000"/>
              </a:lnSpc>
            </a:pPr>
            <a:r>
              <a:rPr lang="en-US" sz="2000" dirty="0" err="1" smtClean="0"/>
              <a:t>ls</a:t>
            </a:r>
            <a:endParaRPr lang="en-US" sz="2000" dirty="0" smtClean="0"/>
          </a:p>
          <a:p>
            <a:pPr lvl="1">
              <a:lnSpc>
                <a:spcPct val="80000"/>
              </a:lnSpc>
            </a:pPr>
            <a:r>
              <a:rPr lang="en-US" sz="1800" dirty="0" smtClean="0"/>
              <a:t>$ </a:t>
            </a:r>
            <a:r>
              <a:rPr lang="en-US" sz="1800" dirty="0" err="1" smtClean="0"/>
              <a:t>ls</a:t>
            </a:r>
            <a:r>
              <a:rPr lang="en-US" sz="1800" dirty="0" smtClean="0"/>
              <a:t> -l</a:t>
            </a:r>
          </a:p>
          <a:p>
            <a:pPr lvl="1">
              <a:lnSpc>
                <a:spcPct val="80000"/>
              </a:lnSpc>
            </a:pPr>
            <a:r>
              <a:rPr lang="en-US" sz="1800" dirty="0" smtClean="0"/>
              <a:t>$ </a:t>
            </a:r>
            <a:r>
              <a:rPr lang="en-US" sz="1800" dirty="0" err="1" smtClean="0"/>
              <a:t>ls</a:t>
            </a:r>
            <a:r>
              <a:rPr lang="en-US" sz="1800" dirty="0" smtClean="0"/>
              <a:t> -a</a:t>
            </a:r>
          </a:p>
          <a:p>
            <a:pPr lvl="1">
              <a:lnSpc>
                <a:spcPct val="80000"/>
              </a:lnSpc>
            </a:pPr>
            <a:r>
              <a:rPr lang="en-US" sz="1800" dirty="0" smtClean="0"/>
              <a:t>$ </a:t>
            </a:r>
            <a:r>
              <a:rPr lang="en-US" sz="1800" dirty="0" err="1" smtClean="0"/>
              <a:t>ls</a:t>
            </a:r>
            <a:r>
              <a:rPr lang="en-US" sz="1800" dirty="0" smtClean="0"/>
              <a:t> -la</a:t>
            </a:r>
          </a:p>
          <a:p>
            <a:pPr lvl="1">
              <a:lnSpc>
                <a:spcPct val="80000"/>
              </a:lnSpc>
            </a:pPr>
            <a:r>
              <a:rPr lang="en-US" sz="1800" dirty="0" smtClean="0"/>
              <a:t>$ </a:t>
            </a:r>
            <a:r>
              <a:rPr lang="en-US" sz="1800" dirty="0" err="1" smtClean="0"/>
              <a:t>ls</a:t>
            </a:r>
            <a:r>
              <a:rPr lang="en-US" sz="1800" dirty="0" smtClean="0"/>
              <a:t> -l --sort=time</a:t>
            </a:r>
          </a:p>
          <a:p>
            <a:pPr lvl="1">
              <a:lnSpc>
                <a:spcPct val="80000"/>
              </a:lnSpc>
            </a:pPr>
            <a:r>
              <a:rPr lang="en-US" sz="1800" dirty="0" smtClean="0"/>
              <a:t>$ </a:t>
            </a:r>
            <a:r>
              <a:rPr lang="en-US" sz="1800" dirty="0" err="1" smtClean="0"/>
              <a:t>ls</a:t>
            </a:r>
            <a:r>
              <a:rPr lang="en-US" sz="1800" dirty="0" smtClean="0"/>
              <a:t> -l --sort=size -r</a:t>
            </a:r>
          </a:p>
          <a:p>
            <a:pPr>
              <a:lnSpc>
                <a:spcPct val="80000"/>
              </a:lnSpc>
            </a:pPr>
            <a:r>
              <a:rPr lang="en-US" sz="2000" dirty="0" smtClean="0"/>
              <a:t>cd</a:t>
            </a:r>
          </a:p>
          <a:p>
            <a:pPr lvl="1">
              <a:lnSpc>
                <a:spcPct val="80000"/>
              </a:lnSpc>
            </a:pPr>
            <a:r>
              <a:rPr lang="en-US" sz="1800" dirty="0" smtClean="0"/>
              <a:t>$ cd /</a:t>
            </a:r>
            <a:r>
              <a:rPr lang="en-US" sz="1800" dirty="0" err="1" smtClean="0"/>
              <a:t>usr</a:t>
            </a:r>
            <a:r>
              <a:rPr lang="en-US" sz="1800" dirty="0" smtClean="0"/>
              <a:t>/bin</a:t>
            </a:r>
          </a:p>
          <a:p>
            <a:pPr>
              <a:lnSpc>
                <a:spcPct val="80000"/>
              </a:lnSpc>
            </a:pPr>
            <a:r>
              <a:rPr lang="en-US" sz="2000" dirty="0" err="1" smtClean="0"/>
              <a:t>pwd</a:t>
            </a:r>
            <a:endParaRPr lang="en-US" sz="2000" dirty="0" smtClean="0"/>
          </a:p>
          <a:p>
            <a:pPr lvl="1">
              <a:lnSpc>
                <a:spcPct val="80000"/>
              </a:lnSpc>
            </a:pPr>
            <a:r>
              <a:rPr lang="en-US" sz="1800" dirty="0" smtClean="0"/>
              <a:t>$ </a:t>
            </a:r>
            <a:r>
              <a:rPr lang="en-US" sz="1800" dirty="0" err="1" smtClean="0"/>
              <a:t>pwd</a:t>
            </a:r>
            <a:endParaRPr lang="en-US" sz="1800" dirty="0" smtClean="0"/>
          </a:p>
          <a:p>
            <a:pPr>
              <a:lnSpc>
                <a:spcPct val="80000"/>
              </a:lnSpc>
            </a:pPr>
            <a:r>
              <a:rPr lang="en-US" sz="2000" dirty="0" smtClean="0"/>
              <a:t> ~</a:t>
            </a:r>
          </a:p>
          <a:p>
            <a:pPr lvl="1">
              <a:lnSpc>
                <a:spcPct val="80000"/>
              </a:lnSpc>
            </a:pPr>
            <a:r>
              <a:rPr lang="en-US" sz="1800" dirty="0" smtClean="0"/>
              <a:t>$ cd ~</a:t>
            </a:r>
          </a:p>
          <a:p>
            <a:pPr>
              <a:lnSpc>
                <a:spcPct val="80000"/>
              </a:lnSpc>
            </a:pPr>
            <a:r>
              <a:rPr lang="en-US" sz="2000" dirty="0" smtClean="0"/>
              <a:t>~</a:t>
            </a:r>
            <a:r>
              <a:rPr lang="en-US" sz="2000" i="1" dirty="0" smtClean="0"/>
              <a:t>user</a:t>
            </a:r>
            <a:endParaRPr lang="en-US" sz="2000" dirty="0" smtClean="0"/>
          </a:p>
          <a:p>
            <a:pPr lvl="1">
              <a:lnSpc>
                <a:spcPct val="80000"/>
              </a:lnSpc>
            </a:pPr>
            <a:r>
              <a:rPr lang="en-US" sz="1800" dirty="0" smtClean="0"/>
              <a:t>$ cd ~</a:t>
            </a:r>
            <a:r>
              <a:rPr lang="en-US" sz="1800" dirty="0" err="1" smtClean="0"/>
              <a:t>weesan</a:t>
            </a:r>
            <a:endParaRPr lang="en-US" sz="1800" dirty="0" smtClean="0"/>
          </a:p>
          <a:p>
            <a:pPr>
              <a:lnSpc>
                <a:spcPct val="80000"/>
              </a:lnSpc>
            </a:pPr>
            <a:r>
              <a:rPr lang="en-US" sz="2000" dirty="0" smtClean="0"/>
              <a:t>What will “cd ~/</a:t>
            </a:r>
            <a:r>
              <a:rPr lang="en-US" sz="2000" dirty="0" err="1" smtClean="0"/>
              <a:t>weesan</a:t>
            </a:r>
            <a:r>
              <a:rPr lang="en-US" sz="2000" dirty="0" smtClean="0"/>
              <a:t>” do?</a:t>
            </a:r>
          </a:p>
          <a:p>
            <a:endParaRPr lang="en-US" dirty="0"/>
          </a:p>
        </p:txBody>
      </p:sp>
      <p:sp>
        <p:nvSpPr>
          <p:cNvPr id="4" name="Rectangle 3"/>
          <p:cNvSpPr/>
          <p:nvPr/>
        </p:nvSpPr>
        <p:spPr>
          <a:xfrm>
            <a:off x="3886200" y="1447800"/>
            <a:ext cx="4800600" cy="3317831"/>
          </a:xfrm>
          <a:prstGeom prst="rect">
            <a:avLst/>
          </a:prstGeom>
        </p:spPr>
        <p:txBody>
          <a:bodyPr wrap="square">
            <a:spAutoFit/>
          </a:bodyPr>
          <a:lstStyle/>
          <a:p>
            <a:pPr>
              <a:lnSpc>
                <a:spcPct val="80000"/>
              </a:lnSpc>
            </a:pPr>
            <a:r>
              <a:rPr lang="en-US" sz="2000" dirty="0" smtClean="0"/>
              <a:t>which</a:t>
            </a:r>
          </a:p>
          <a:p>
            <a:pPr lvl="1">
              <a:lnSpc>
                <a:spcPct val="80000"/>
              </a:lnSpc>
            </a:pPr>
            <a:r>
              <a:rPr lang="en-US" dirty="0"/>
              <a:t>$ which </a:t>
            </a:r>
            <a:r>
              <a:rPr lang="en-US" dirty="0" err="1"/>
              <a:t>ls</a:t>
            </a:r>
            <a:endParaRPr lang="en-US" dirty="0"/>
          </a:p>
          <a:p>
            <a:pPr>
              <a:lnSpc>
                <a:spcPct val="80000"/>
              </a:lnSpc>
            </a:pPr>
            <a:r>
              <a:rPr lang="en-US" sz="2000" dirty="0" err="1" smtClean="0"/>
              <a:t>whereis</a:t>
            </a:r>
            <a:endParaRPr lang="en-US" sz="2000" dirty="0" smtClean="0"/>
          </a:p>
          <a:p>
            <a:pPr lvl="1">
              <a:lnSpc>
                <a:spcPct val="80000"/>
              </a:lnSpc>
            </a:pPr>
            <a:r>
              <a:rPr lang="en-US" dirty="0"/>
              <a:t>$ </a:t>
            </a:r>
            <a:r>
              <a:rPr lang="en-US" dirty="0" err="1"/>
              <a:t>whereis</a:t>
            </a:r>
            <a:r>
              <a:rPr lang="en-US" dirty="0"/>
              <a:t> </a:t>
            </a:r>
            <a:r>
              <a:rPr lang="en-US" dirty="0" err="1"/>
              <a:t>ls</a:t>
            </a:r>
            <a:endParaRPr lang="en-US" dirty="0"/>
          </a:p>
          <a:p>
            <a:pPr>
              <a:lnSpc>
                <a:spcPct val="80000"/>
              </a:lnSpc>
            </a:pPr>
            <a:r>
              <a:rPr lang="en-US" sz="2000" dirty="0" smtClean="0"/>
              <a:t>locate</a:t>
            </a:r>
          </a:p>
          <a:p>
            <a:pPr lvl="1">
              <a:lnSpc>
                <a:spcPct val="80000"/>
              </a:lnSpc>
            </a:pPr>
            <a:r>
              <a:rPr lang="en-US" dirty="0"/>
              <a:t>$ locate </a:t>
            </a:r>
            <a:r>
              <a:rPr lang="en-US" dirty="0" err="1"/>
              <a:t>stdio.h</a:t>
            </a:r>
            <a:endParaRPr lang="en-US" dirty="0"/>
          </a:p>
          <a:p>
            <a:pPr lvl="1">
              <a:lnSpc>
                <a:spcPct val="80000"/>
              </a:lnSpc>
            </a:pPr>
            <a:r>
              <a:rPr lang="en-US" dirty="0"/>
              <a:t>$ locate </a:t>
            </a:r>
            <a:r>
              <a:rPr lang="en-US" dirty="0" err="1"/>
              <a:t>iostream</a:t>
            </a:r>
            <a:endParaRPr lang="en-US" dirty="0"/>
          </a:p>
          <a:p>
            <a:pPr>
              <a:lnSpc>
                <a:spcPct val="80000"/>
              </a:lnSpc>
            </a:pPr>
            <a:r>
              <a:rPr lang="en-US" sz="2000" dirty="0" smtClean="0"/>
              <a:t>rpm</a:t>
            </a:r>
          </a:p>
          <a:p>
            <a:pPr lvl="1">
              <a:lnSpc>
                <a:spcPct val="80000"/>
              </a:lnSpc>
            </a:pPr>
            <a:r>
              <a:rPr lang="en-US" dirty="0"/>
              <a:t>$ rpm -q bash</a:t>
            </a:r>
          </a:p>
          <a:p>
            <a:pPr lvl="1">
              <a:lnSpc>
                <a:spcPct val="80000"/>
              </a:lnSpc>
            </a:pPr>
            <a:r>
              <a:rPr lang="en-US" dirty="0"/>
              <a:t>$ rpm -</a:t>
            </a:r>
            <a:r>
              <a:rPr lang="en-US" dirty="0" err="1"/>
              <a:t>qa</a:t>
            </a:r>
            <a:endParaRPr lang="en-US" dirty="0"/>
          </a:p>
          <a:p>
            <a:pPr lvl="1">
              <a:lnSpc>
                <a:spcPct val="80000"/>
              </a:lnSpc>
            </a:pPr>
            <a:r>
              <a:rPr lang="en-US" dirty="0"/>
              <a:t>$ rpm -</a:t>
            </a:r>
            <a:r>
              <a:rPr lang="en-US" dirty="0" err="1"/>
              <a:t>qa</a:t>
            </a:r>
            <a:r>
              <a:rPr lang="en-US" dirty="0"/>
              <a:t> | sort | less</a:t>
            </a:r>
          </a:p>
          <a:p>
            <a:pPr>
              <a:lnSpc>
                <a:spcPct val="80000"/>
              </a:lnSpc>
            </a:pPr>
            <a:r>
              <a:rPr lang="en-US" sz="2000" dirty="0" smtClean="0"/>
              <a:t>find</a:t>
            </a:r>
          </a:p>
          <a:p>
            <a:pPr lvl="1">
              <a:lnSpc>
                <a:spcPct val="80000"/>
              </a:lnSpc>
            </a:pPr>
            <a:r>
              <a:rPr lang="en-US" dirty="0"/>
              <a:t>$ find / | </a:t>
            </a:r>
            <a:r>
              <a:rPr lang="en-US" dirty="0" err="1"/>
              <a:t>grep</a:t>
            </a:r>
            <a:r>
              <a:rPr lang="en-US" dirty="0"/>
              <a:t> </a:t>
            </a:r>
            <a:r>
              <a:rPr lang="en-US" dirty="0" err="1"/>
              <a:t>stdio.h</a:t>
            </a:r>
            <a:endParaRPr lang="en-US" dirty="0"/>
          </a:p>
          <a:p>
            <a:pPr lvl="1">
              <a:lnSpc>
                <a:spcPct val="80000"/>
              </a:lnSpc>
            </a:pPr>
            <a:r>
              <a:rPr lang="en-US" dirty="0"/>
              <a:t>$ find /</a:t>
            </a:r>
            <a:r>
              <a:rPr lang="en-US" dirty="0" err="1"/>
              <a:t>usr</a:t>
            </a:r>
            <a:r>
              <a:rPr lang="en-US" dirty="0"/>
              <a:t>/include | </a:t>
            </a:r>
            <a:r>
              <a:rPr lang="en-US" dirty="0" err="1"/>
              <a:t>grep</a:t>
            </a:r>
            <a:r>
              <a:rPr lang="en-US" dirty="0"/>
              <a:t> </a:t>
            </a:r>
            <a:r>
              <a:rPr lang="en-US" dirty="0" err="1"/>
              <a:t>stdio.h</a:t>
            </a:r>
            <a:endParaRPr lang="en-US" dirty="0"/>
          </a:p>
        </p:txBody>
      </p:sp>
    </p:spTree>
    <p:extLst>
      <p:ext uri="{BB962C8B-B14F-4D97-AF65-F5344CB8AC3E}">
        <p14:creationId xmlns:p14="http://schemas.microsoft.com/office/powerpoint/2010/main" val="743882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effectLst>
                  <a:outerShdw blurRad="38100" dist="38100" dir="2700000" algn="tl">
                    <a:srgbClr val="C0C0C0"/>
                  </a:outerShdw>
                </a:effectLst>
              </a:rPr>
              <a:t>Basic Commands</a:t>
            </a:r>
            <a:endParaRPr lang="en-US" dirty="0"/>
          </a:p>
        </p:txBody>
      </p:sp>
      <p:sp>
        <p:nvSpPr>
          <p:cNvPr id="3" name="Content Placeholder 2"/>
          <p:cNvSpPr>
            <a:spLocks noGrp="1"/>
          </p:cNvSpPr>
          <p:nvPr>
            <p:ph idx="1"/>
          </p:nvPr>
        </p:nvSpPr>
        <p:spPr>
          <a:xfrm>
            <a:off x="457200" y="1600200"/>
            <a:ext cx="3429000" cy="4525963"/>
          </a:xfrm>
        </p:spPr>
        <p:txBody>
          <a:bodyPr/>
          <a:lstStyle/>
          <a:p>
            <a:pPr>
              <a:lnSpc>
                <a:spcPct val="90000"/>
              </a:lnSpc>
            </a:pPr>
            <a:r>
              <a:rPr lang="en-US" sz="2100" dirty="0" smtClean="0"/>
              <a:t>echo</a:t>
            </a:r>
          </a:p>
          <a:p>
            <a:pPr lvl="1">
              <a:lnSpc>
                <a:spcPct val="90000"/>
              </a:lnSpc>
            </a:pPr>
            <a:r>
              <a:rPr lang="en-US" sz="1900" dirty="0" smtClean="0"/>
              <a:t>$ echo “Hello World”</a:t>
            </a:r>
          </a:p>
          <a:p>
            <a:pPr lvl="1">
              <a:lnSpc>
                <a:spcPct val="90000"/>
              </a:lnSpc>
            </a:pPr>
            <a:r>
              <a:rPr lang="en-US" sz="1900" dirty="0" smtClean="0"/>
              <a:t>$ echo -n “Hello World”</a:t>
            </a:r>
          </a:p>
          <a:p>
            <a:pPr>
              <a:lnSpc>
                <a:spcPct val="90000"/>
              </a:lnSpc>
            </a:pPr>
            <a:r>
              <a:rPr lang="en-US" sz="2100" dirty="0" smtClean="0"/>
              <a:t>cat</a:t>
            </a:r>
          </a:p>
          <a:p>
            <a:pPr lvl="1">
              <a:lnSpc>
                <a:spcPct val="90000"/>
              </a:lnSpc>
            </a:pPr>
            <a:r>
              <a:rPr lang="en-US" sz="1900" dirty="0" smtClean="0"/>
              <a:t>$ cat /</a:t>
            </a:r>
            <a:r>
              <a:rPr lang="en-US" sz="1900" dirty="0" err="1" smtClean="0"/>
              <a:t>etc</a:t>
            </a:r>
            <a:r>
              <a:rPr lang="en-US" sz="1900" dirty="0" smtClean="0"/>
              <a:t>/</a:t>
            </a:r>
            <a:r>
              <a:rPr lang="en-US" sz="1900" dirty="0" err="1" smtClean="0"/>
              <a:t>motd</a:t>
            </a:r>
            <a:endParaRPr lang="en-US" sz="1900" dirty="0" smtClean="0"/>
          </a:p>
          <a:p>
            <a:pPr lvl="1">
              <a:lnSpc>
                <a:spcPct val="90000"/>
              </a:lnSpc>
            </a:pPr>
            <a:r>
              <a:rPr lang="en-US" sz="1900" dirty="0" smtClean="0"/>
              <a:t>$ cat /</a:t>
            </a:r>
            <a:r>
              <a:rPr lang="en-US" sz="1900" dirty="0" err="1" smtClean="0"/>
              <a:t>proc</a:t>
            </a:r>
            <a:r>
              <a:rPr lang="en-US" sz="1900" dirty="0" smtClean="0"/>
              <a:t>/</a:t>
            </a:r>
            <a:r>
              <a:rPr lang="en-US" sz="1900" dirty="0" err="1" smtClean="0"/>
              <a:t>cpuinfo</a:t>
            </a:r>
            <a:endParaRPr lang="en-US" sz="1900" dirty="0" smtClean="0"/>
          </a:p>
          <a:p>
            <a:pPr>
              <a:lnSpc>
                <a:spcPct val="90000"/>
              </a:lnSpc>
            </a:pPr>
            <a:r>
              <a:rPr lang="en-US" sz="2100" dirty="0" err="1" smtClean="0"/>
              <a:t>cp</a:t>
            </a:r>
            <a:endParaRPr lang="en-US" sz="2100" dirty="0" smtClean="0"/>
          </a:p>
          <a:p>
            <a:pPr lvl="1">
              <a:lnSpc>
                <a:spcPct val="90000"/>
              </a:lnSpc>
            </a:pPr>
            <a:r>
              <a:rPr lang="en-US" sz="1900" dirty="0" smtClean="0"/>
              <a:t>$ </a:t>
            </a:r>
            <a:r>
              <a:rPr lang="en-US" sz="1900" dirty="0" err="1" smtClean="0"/>
              <a:t>cp</a:t>
            </a:r>
            <a:r>
              <a:rPr lang="en-US" sz="1900" dirty="0" smtClean="0"/>
              <a:t> foo bar</a:t>
            </a:r>
          </a:p>
          <a:p>
            <a:pPr lvl="1">
              <a:lnSpc>
                <a:spcPct val="90000"/>
              </a:lnSpc>
            </a:pPr>
            <a:r>
              <a:rPr lang="en-US" sz="1900" dirty="0" smtClean="0"/>
              <a:t>$ </a:t>
            </a:r>
            <a:r>
              <a:rPr lang="en-US" sz="1900" dirty="0" err="1" smtClean="0"/>
              <a:t>cp</a:t>
            </a:r>
            <a:r>
              <a:rPr lang="en-US" sz="1900" dirty="0" smtClean="0"/>
              <a:t> -a foo bar</a:t>
            </a:r>
          </a:p>
          <a:p>
            <a:pPr>
              <a:lnSpc>
                <a:spcPct val="90000"/>
              </a:lnSpc>
            </a:pPr>
            <a:r>
              <a:rPr lang="en-US" sz="2100" dirty="0" smtClean="0"/>
              <a:t>mv</a:t>
            </a:r>
          </a:p>
          <a:p>
            <a:pPr lvl="1">
              <a:lnSpc>
                <a:spcPct val="90000"/>
              </a:lnSpc>
            </a:pPr>
            <a:r>
              <a:rPr lang="en-US" sz="1900" dirty="0" smtClean="0"/>
              <a:t>$ mv foo bar</a:t>
            </a:r>
          </a:p>
          <a:p>
            <a:pPr>
              <a:lnSpc>
                <a:spcPct val="90000"/>
              </a:lnSpc>
            </a:pPr>
            <a:r>
              <a:rPr lang="en-US" sz="2100" dirty="0" err="1" smtClean="0"/>
              <a:t>mkdir</a:t>
            </a:r>
            <a:endParaRPr lang="en-US" sz="2100" dirty="0" smtClean="0"/>
          </a:p>
          <a:p>
            <a:pPr lvl="1">
              <a:lnSpc>
                <a:spcPct val="90000"/>
              </a:lnSpc>
            </a:pPr>
            <a:r>
              <a:rPr lang="en-US" sz="1900" dirty="0" smtClean="0"/>
              <a:t>$ </a:t>
            </a:r>
            <a:r>
              <a:rPr lang="en-US" sz="1900" dirty="0" err="1" smtClean="0"/>
              <a:t>mkdir</a:t>
            </a:r>
            <a:r>
              <a:rPr lang="en-US" sz="1900" dirty="0" smtClean="0"/>
              <a:t> foo</a:t>
            </a:r>
          </a:p>
          <a:p>
            <a:endParaRPr lang="en-US" dirty="0"/>
          </a:p>
        </p:txBody>
      </p:sp>
      <p:sp>
        <p:nvSpPr>
          <p:cNvPr id="4" name="Rectangle 3"/>
          <p:cNvSpPr/>
          <p:nvPr/>
        </p:nvSpPr>
        <p:spPr>
          <a:xfrm>
            <a:off x="4343400" y="1545061"/>
            <a:ext cx="4572000" cy="3817968"/>
          </a:xfrm>
          <a:prstGeom prst="rect">
            <a:avLst/>
          </a:prstGeom>
        </p:spPr>
        <p:txBody>
          <a:bodyPr>
            <a:spAutoFit/>
          </a:bodyPr>
          <a:lstStyle/>
          <a:p>
            <a:pPr>
              <a:lnSpc>
                <a:spcPct val="90000"/>
              </a:lnSpc>
            </a:pPr>
            <a:r>
              <a:rPr lang="en-US" sz="2100" dirty="0" err="1" smtClean="0"/>
              <a:t>rm</a:t>
            </a:r>
            <a:endParaRPr lang="en-US" sz="2100" dirty="0" smtClean="0"/>
          </a:p>
          <a:p>
            <a:pPr lvl="1">
              <a:lnSpc>
                <a:spcPct val="90000"/>
              </a:lnSpc>
            </a:pPr>
            <a:r>
              <a:rPr lang="en-US" sz="1900" dirty="0" smtClean="0"/>
              <a:t>$ </a:t>
            </a:r>
            <a:r>
              <a:rPr lang="en-US" sz="1900" dirty="0" err="1" smtClean="0"/>
              <a:t>rm</a:t>
            </a:r>
            <a:r>
              <a:rPr lang="en-US" sz="1900" dirty="0" smtClean="0"/>
              <a:t> foo</a:t>
            </a:r>
          </a:p>
          <a:p>
            <a:pPr lvl="1">
              <a:lnSpc>
                <a:spcPct val="90000"/>
              </a:lnSpc>
            </a:pPr>
            <a:r>
              <a:rPr lang="en-US" sz="1900" dirty="0" smtClean="0"/>
              <a:t>$ </a:t>
            </a:r>
            <a:r>
              <a:rPr lang="en-US" sz="1900" dirty="0" err="1" smtClean="0"/>
              <a:t>rm</a:t>
            </a:r>
            <a:r>
              <a:rPr lang="en-US" sz="1900" dirty="0" smtClean="0"/>
              <a:t> -</a:t>
            </a:r>
            <a:r>
              <a:rPr lang="en-US" sz="1900" dirty="0" err="1" smtClean="0"/>
              <a:t>rf</a:t>
            </a:r>
            <a:r>
              <a:rPr lang="en-US" sz="1900" dirty="0" smtClean="0"/>
              <a:t> foo</a:t>
            </a:r>
          </a:p>
          <a:p>
            <a:pPr lvl="1">
              <a:lnSpc>
                <a:spcPct val="90000"/>
              </a:lnSpc>
            </a:pPr>
            <a:r>
              <a:rPr lang="en-US" sz="1900" dirty="0" smtClean="0"/>
              <a:t>$ </a:t>
            </a:r>
            <a:r>
              <a:rPr lang="en-US" sz="1900" dirty="0" err="1" smtClean="0"/>
              <a:t>rm</a:t>
            </a:r>
            <a:r>
              <a:rPr lang="en-US" sz="1900" dirty="0" smtClean="0"/>
              <a:t> -i foo</a:t>
            </a:r>
          </a:p>
          <a:p>
            <a:pPr lvl="1">
              <a:lnSpc>
                <a:spcPct val="90000"/>
              </a:lnSpc>
            </a:pPr>
            <a:r>
              <a:rPr lang="en-US" sz="1900" dirty="0" smtClean="0"/>
              <a:t>$ </a:t>
            </a:r>
            <a:r>
              <a:rPr lang="en-US" sz="1900" dirty="0" err="1" smtClean="0"/>
              <a:t>rm</a:t>
            </a:r>
            <a:r>
              <a:rPr lang="en-US" sz="1900" dirty="0" smtClean="0"/>
              <a:t> -- -foo</a:t>
            </a:r>
          </a:p>
          <a:p>
            <a:pPr>
              <a:lnSpc>
                <a:spcPct val="90000"/>
              </a:lnSpc>
            </a:pPr>
            <a:r>
              <a:rPr lang="en-US" sz="2000" dirty="0" err="1" smtClean="0"/>
              <a:t>chgrp</a:t>
            </a:r>
            <a:endParaRPr lang="en-US" sz="2000" dirty="0" smtClean="0"/>
          </a:p>
          <a:p>
            <a:pPr lvl="1">
              <a:lnSpc>
                <a:spcPct val="90000"/>
              </a:lnSpc>
            </a:pPr>
            <a:r>
              <a:rPr lang="en-US" dirty="0"/>
              <a:t>$ </a:t>
            </a:r>
            <a:r>
              <a:rPr lang="en-US" dirty="0" err="1"/>
              <a:t>chgrp</a:t>
            </a:r>
            <a:r>
              <a:rPr lang="en-US" dirty="0"/>
              <a:t> bar /home/foo</a:t>
            </a:r>
          </a:p>
          <a:p>
            <a:pPr>
              <a:lnSpc>
                <a:spcPct val="90000"/>
              </a:lnSpc>
            </a:pPr>
            <a:r>
              <a:rPr lang="en-US" sz="2000" dirty="0" err="1" smtClean="0"/>
              <a:t>chsh</a:t>
            </a:r>
            <a:endParaRPr lang="en-US" sz="2000" dirty="0" smtClean="0"/>
          </a:p>
          <a:p>
            <a:pPr lvl="1">
              <a:lnSpc>
                <a:spcPct val="90000"/>
              </a:lnSpc>
            </a:pPr>
            <a:r>
              <a:rPr lang="en-US" dirty="0"/>
              <a:t>$ </a:t>
            </a:r>
            <a:r>
              <a:rPr lang="en-US" dirty="0" err="1"/>
              <a:t>chsh</a:t>
            </a:r>
            <a:r>
              <a:rPr lang="en-US" dirty="0"/>
              <a:t> foo</a:t>
            </a:r>
          </a:p>
          <a:p>
            <a:pPr>
              <a:lnSpc>
                <a:spcPct val="90000"/>
              </a:lnSpc>
            </a:pPr>
            <a:r>
              <a:rPr lang="en-US" sz="2000" dirty="0" err="1" smtClean="0"/>
              <a:t>chfn</a:t>
            </a:r>
            <a:endParaRPr lang="en-US" sz="2000" dirty="0" smtClean="0"/>
          </a:p>
          <a:p>
            <a:pPr lvl="1">
              <a:lnSpc>
                <a:spcPct val="90000"/>
              </a:lnSpc>
            </a:pPr>
            <a:r>
              <a:rPr lang="en-US" dirty="0"/>
              <a:t>$ </a:t>
            </a:r>
            <a:r>
              <a:rPr lang="en-US" dirty="0" err="1"/>
              <a:t>chfn</a:t>
            </a:r>
            <a:r>
              <a:rPr lang="en-US" dirty="0"/>
              <a:t> foo</a:t>
            </a:r>
          </a:p>
          <a:p>
            <a:pPr>
              <a:lnSpc>
                <a:spcPct val="90000"/>
              </a:lnSpc>
            </a:pPr>
            <a:r>
              <a:rPr lang="en-US" sz="2000" dirty="0" err="1" smtClean="0"/>
              <a:t>chown</a:t>
            </a:r>
            <a:endParaRPr lang="en-US" sz="2000" dirty="0" smtClean="0"/>
          </a:p>
          <a:p>
            <a:pPr lvl="1">
              <a:lnSpc>
                <a:spcPct val="90000"/>
              </a:lnSpc>
            </a:pPr>
            <a:r>
              <a:rPr lang="en-US" dirty="0"/>
              <a:t>$ </a:t>
            </a:r>
            <a:r>
              <a:rPr lang="en-US" dirty="0" err="1"/>
              <a:t>chown</a:t>
            </a:r>
            <a:r>
              <a:rPr lang="en-US" dirty="0"/>
              <a:t> -R </a:t>
            </a:r>
            <a:r>
              <a:rPr lang="en-US" dirty="0" err="1"/>
              <a:t>foo:bar</a:t>
            </a:r>
            <a:r>
              <a:rPr lang="en-US" dirty="0"/>
              <a:t> /home/foo</a:t>
            </a:r>
          </a:p>
          <a:p>
            <a:pPr>
              <a:lnSpc>
                <a:spcPct val="90000"/>
              </a:lnSpc>
            </a:pPr>
            <a:endParaRPr lang="en-US" sz="2000" dirty="0"/>
          </a:p>
        </p:txBody>
      </p:sp>
    </p:spTree>
    <p:extLst>
      <p:ext uri="{BB962C8B-B14F-4D97-AF65-F5344CB8AC3E}">
        <p14:creationId xmlns:p14="http://schemas.microsoft.com/office/powerpoint/2010/main" val="2969118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C0C0C0"/>
                  </a:outerShdw>
                </a:effectLst>
              </a:rPr>
              <a:t>Overview</a:t>
            </a:r>
            <a:endParaRPr lang="en-US" dirty="0"/>
          </a:p>
        </p:txBody>
      </p:sp>
      <p:sp>
        <p:nvSpPr>
          <p:cNvPr id="3" name="Content Placeholder 2"/>
          <p:cNvSpPr>
            <a:spLocks noGrp="1"/>
          </p:cNvSpPr>
          <p:nvPr>
            <p:ph idx="1"/>
          </p:nvPr>
        </p:nvSpPr>
        <p:spPr>
          <a:xfrm>
            <a:off x="457200" y="1600200"/>
            <a:ext cx="3733800" cy="4572000"/>
          </a:xfrm>
        </p:spPr>
        <p:txBody>
          <a:bodyPr>
            <a:normAutofit fontScale="85000" lnSpcReduction="20000"/>
          </a:bodyPr>
          <a:lstStyle/>
          <a:p>
            <a:r>
              <a:rPr lang="en-US" dirty="0"/>
              <a:t>What is an Operating System?</a:t>
            </a:r>
          </a:p>
          <a:p>
            <a:r>
              <a:rPr lang="en-US" dirty="0"/>
              <a:t>UNIX History</a:t>
            </a:r>
          </a:p>
          <a:p>
            <a:r>
              <a:rPr lang="en-US" dirty="0"/>
              <a:t>Parts of the UNIX OS</a:t>
            </a:r>
          </a:p>
          <a:p>
            <a:r>
              <a:rPr lang="en-US" dirty="0"/>
              <a:t>Flavors of UNIX</a:t>
            </a:r>
          </a:p>
          <a:p>
            <a:r>
              <a:rPr lang="en-US" dirty="0"/>
              <a:t>Before Linux</a:t>
            </a:r>
          </a:p>
          <a:p>
            <a:r>
              <a:rPr lang="en-US" dirty="0"/>
              <a:t>GNU project</a:t>
            </a:r>
          </a:p>
          <a:p>
            <a:r>
              <a:rPr lang="en-US" dirty="0"/>
              <a:t>Beginning of Linux</a:t>
            </a:r>
          </a:p>
          <a:p>
            <a:r>
              <a:rPr lang="en-US" dirty="0"/>
              <a:t>Linux Today</a:t>
            </a:r>
          </a:p>
          <a:p>
            <a:r>
              <a:rPr lang="en-US" dirty="0"/>
              <a:t>Linux - free software</a:t>
            </a:r>
          </a:p>
          <a:p>
            <a:r>
              <a:rPr lang="en-US" dirty="0" err="1"/>
              <a:t>Disto</a:t>
            </a:r>
            <a:endParaRPr lang="en-US" dirty="0"/>
          </a:p>
        </p:txBody>
      </p:sp>
      <p:sp>
        <p:nvSpPr>
          <p:cNvPr id="6" name="Content Placeholder 2"/>
          <p:cNvSpPr txBox="1">
            <a:spLocks/>
          </p:cNvSpPr>
          <p:nvPr/>
        </p:nvSpPr>
        <p:spPr>
          <a:xfrm>
            <a:off x="4572000" y="1574800"/>
            <a:ext cx="4114800" cy="4572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Linux Shell</a:t>
            </a:r>
          </a:p>
          <a:p>
            <a:r>
              <a:rPr lang="en-US" dirty="0"/>
              <a:t>Directory Tree</a:t>
            </a:r>
          </a:p>
          <a:p>
            <a:r>
              <a:rPr lang="en-US" dirty="0"/>
              <a:t>Important subdirectories</a:t>
            </a:r>
          </a:p>
          <a:p>
            <a:r>
              <a:rPr lang="en-US" dirty="0"/>
              <a:t>Home directory</a:t>
            </a:r>
          </a:p>
          <a:p>
            <a:r>
              <a:rPr lang="en-US" dirty="0"/>
              <a:t>Basic Commands</a:t>
            </a:r>
          </a:p>
          <a:p>
            <a:r>
              <a:rPr lang="en-US" dirty="0"/>
              <a:t>Pattern matching</a:t>
            </a:r>
          </a:p>
          <a:p>
            <a:r>
              <a:rPr lang="en-US" dirty="0"/>
              <a:t>Redirection and Pipes</a:t>
            </a:r>
          </a:p>
          <a:p>
            <a:r>
              <a:rPr lang="en-US" dirty="0"/>
              <a:t>Vi(m)</a:t>
            </a:r>
          </a:p>
          <a:p>
            <a:r>
              <a:rPr lang="en-US" dirty="0"/>
              <a:t>Shell Scripting</a:t>
            </a:r>
          </a:p>
          <a:p>
            <a:r>
              <a:rPr lang="en-US" dirty="0"/>
              <a:t>Cheat Sheets</a:t>
            </a:r>
          </a:p>
          <a:p>
            <a:r>
              <a:rPr lang="en-US" dirty="0"/>
              <a:t>QA</a:t>
            </a:r>
          </a:p>
        </p:txBody>
      </p:sp>
    </p:spTree>
    <p:extLst>
      <p:ext uri="{BB962C8B-B14F-4D97-AF65-F5344CB8AC3E}">
        <p14:creationId xmlns:p14="http://schemas.microsoft.com/office/powerpoint/2010/main" val="575968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effectLst>
                  <a:outerShdw blurRad="38100" dist="38100" dir="2700000" algn="tl">
                    <a:srgbClr val="C0C0C0"/>
                  </a:outerShdw>
                </a:effectLst>
              </a:rPr>
              <a:t>Basic Commands</a:t>
            </a:r>
            <a:endParaRPr lang="en-US" dirty="0"/>
          </a:p>
        </p:txBody>
      </p:sp>
      <p:sp>
        <p:nvSpPr>
          <p:cNvPr id="3" name="Content Placeholder 2"/>
          <p:cNvSpPr>
            <a:spLocks noGrp="1"/>
          </p:cNvSpPr>
          <p:nvPr>
            <p:ph idx="1"/>
          </p:nvPr>
        </p:nvSpPr>
        <p:spPr>
          <a:xfrm>
            <a:off x="457200" y="1600200"/>
            <a:ext cx="3810000" cy="4525963"/>
          </a:xfrm>
        </p:spPr>
        <p:txBody>
          <a:bodyPr/>
          <a:lstStyle/>
          <a:p>
            <a:r>
              <a:rPr lang="en-US" sz="2000" dirty="0" smtClean="0"/>
              <a:t>tar</a:t>
            </a:r>
          </a:p>
          <a:p>
            <a:pPr lvl="1"/>
            <a:r>
              <a:rPr lang="en-US" sz="1800" dirty="0" smtClean="0"/>
              <a:t>$ tar </a:t>
            </a:r>
            <a:r>
              <a:rPr lang="en-US" sz="1800" dirty="0" err="1" smtClean="0"/>
              <a:t>cvfp</a:t>
            </a:r>
            <a:r>
              <a:rPr lang="en-US" sz="1800" dirty="0" smtClean="0"/>
              <a:t> lab1.tar lab1</a:t>
            </a:r>
          </a:p>
          <a:p>
            <a:r>
              <a:rPr lang="en-US" sz="2000" dirty="0" err="1" smtClean="0"/>
              <a:t>gzip</a:t>
            </a:r>
            <a:endParaRPr lang="en-US" sz="2000" dirty="0" smtClean="0"/>
          </a:p>
          <a:p>
            <a:pPr lvl="1"/>
            <a:r>
              <a:rPr lang="en-US" sz="1800" dirty="0" smtClean="0"/>
              <a:t>$ </a:t>
            </a:r>
            <a:r>
              <a:rPr lang="en-US" sz="1800" dirty="0" err="1" smtClean="0"/>
              <a:t>gzip</a:t>
            </a:r>
            <a:r>
              <a:rPr lang="en-US" sz="1800" dirty="0" smtClean="0"/>
              <a:t> -9 lab1.tar</a:t>
            </a:r>
          </a:p>
          <a:p>
            <a:r>
              <a:rPr lang="en-US" sz="2000" dirty="0" err="1" smtClean="0"/>
              <a:t>untar</a:t>
            </a:r>
            <a:r>
              <a:rPr lang="en-US" sz="2000" dirty="0" smtClean="0"/>
              <a:t> &amp; </a:t>
            </a:r>
            <a:r>
              <a:rPr lang="en-US" sz="2000" dirty="0" err="1" smtClean="0"/>
              <a:t>ungzip</a:t>
            </a:r>
            <a:endParaRPr lang="en-US" sz="2000" dirty="0" smtClean="0"/>
          </a:p>
          <a:p>
            <a:pPr lvl="1"/>
            <a:r>
              <a:rPr lang="en-US" sz="1800" dirty="0" smtClean="0"/>
              <a:t>$ </a:t>
            </a:r>
            <a:r>
              <a:rPr lang="en-US" sz="1800" dirty="0" err="1" smtClean="0"/>
              <a:t>gzip</a:t>
            </a:r>
            <a:r>
              <a:rPr lang="en-US" sz="1800" dirty="0" smtClean="0"/>
              <a:t> -cd lab1.tar.gz | tar </a:t>
            </a:r>
            <a:r>
              <a:rPr lang="en-US" sz="1800" dirty="0" err="1" smtClean="0"/>
              <a:t>xvf</a:t>
            </a:r>
            <a:r>
              <a:rPr lang="en-US" sz="1800" dirty="0" smtClean="0"/>
              <a:t> –</a:t>
            </a:r>
          </a:p>
          <a:p>
            <a:pPr lvl="1"/>
            <a:r>
              <a:rPr lang="en-US" sz="1800" dirty="0" smtClean="0"/>
              <a:t>$ tar </a:t>
            </a:r>
            <a:r>
              <a:rPr lang="en-US" sz="1800" dirty="0" err="1" smtClean="0"/>
              <a:t>xvfz</a:t>
            </a:r>
            <a:r>
              <a:rPr lang="en-US" sz="1800" dirty="0" smtClean="0"/>
              <a:t> lab1.tar.gz</a:t>
            </a:r>
          </a:p>
          <a:p>
            <a:r>
              <a:rPr lang="en-US" sz="2000" dirty="0" smtClean="0"/>
              <a:t>touch</a:t>
            </a:r>
          </a:p>
          <a:p>
            <a:pPr lvl="1"/>
            <a:r>
              <a:rPr lang="en-US" sz="1900" dirty="0" smtClean="0"/>
              <a:t>$ touch foo</a:t>
            </a:r>
          </a:p>
          <a:p>
            <a:pPr lvl="1"/>
            <a:r>
              <a:rPr lang="en-US" sz="1900" dirty="0" smtClean="0"/>
              <a:t>$ cat /</a:t>
            </a:r>
            <a:r>
              <a:rPr lang="en-US" sz="1900" dirty="0" err="1" smtClean="0"/>
              <a:t>dev</a:t>
            </a:r>
            <a:r>
              <a:rPr lang="en-US" sz="1900" dirty="0" smtClean="0"/>
              <a:t>/null &gt; foo</a:t>
            </a:r>
          </a:p>
          <a:p>
            <a:endParaRPr lang="en-US" dirty="0"/>
          </a:p>
        </p:txBody>
      </p:sp>
    </p:spTree>
    <p:extLst>
      <p:ext uri="{BB962C8B-B14F-4D97-AF65-F5344CB8AC3E}">
        <p14:creationId xmlns:p14="http://schemas.microsoft.com/office/powerpoint/2010/main" val="2510433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effectLst>
                  <a:outerShdw blurRad="38100" dist="38100" dir="2700000" algn="tl">
                    <a:srgbClr val="C0C0C0"/>
                  </a:outerShdw>
                </a:effectLst>
              </a:rPr>
              <a:t>Basic Commands</a:t>
            </a:r>
            <a:endParaRPr lang="en-US" dirty="0"/>
          </a:p>
        </p:txBody>
      </p:sp>
      <p:sp>
        <p:nvSpPr>
          <p:cNvPr id="3" name="Content Placeholder 2"/>
          <p:cNvSpPr>
            <a:spLocks noGrp="1"/>
          </p:cNvSpPr>
          <p:nvPr>
            <p:ph idx="1"/>
          </p:nvPr>
        </p:nvSpPr>
        <p:spPr/>
        <p:txBody>
          <a:bodyPr/>
          <a:lstStyle/>
          <a:p>
            <a:r>
              <a:rPr lang="en-US" sz="2000" dirty="0" smtClean="0"/>
              <a:t>Pipe</a:t>
            </a:r>
          </a:p>
          <a:p>
            <a:pPr lvl="1"/>
            <a:r>
              <a:rPr lang="en-US" sz="1900" dirty="0" smtClean="0"/>
              <a:t>$ </a:t>
            </a:r>
            <a:r>
              <a:rPr lang="en-US" sz="1900" dirty="0" err="1" smtClean="0"/>
              <a:t>cal</a:t>
            </a:r>
            <a:r>
              <a:rPr lang="en-US" sz="1900" dirty="0" smtClean="0"/>
              <a:t> &gt; foo</a:t>
            </a:r>
          </a:p>
          <a:p>
            <a:pPr lvl="1"/>
            <a:r>
              <a:rPr lang="en-US" sz="1900" dirty="0" smtClean="0"/>
              <a:t>$ cat /</a:t>
            </a:r>
            <a:r>
              <a:rPr lang="en-US" sz="1900" dirty="0" err="1" smtClean="0"/>
              <a:t>dev</a:t>
            </a:r>
            <a:r>
              <a:rPr lang="en-US" sz="1900" dirty="0" smtClean="0"/>
              <a:t>/zero &gt; foo</a:t>
            </a:r>
          </a:p>
          <a:p>
            <a:pPr lvl="1"/>
            <a:r>
              <a:rPr lang="en-US" sz="1900" dirty="0" smtClean="0"/>
              <a:t>$ cat &lt; /</a:t>
            </a:r>
            <a:r>
              <a:rPr lang="en-US" sz="1900" dirty="0" err="1" smtClean="0"/>
              <a:t>etc</a:t>
            </a:r>
            <a:r>
              <a:rPr lang="en-US" sz="1900" dirty="0" smtClean="0"/>
              <a:t>/</a:t>
            </a:r>
            <a:r>
              <a:rPr lang="en-US" sz="1900" dirty="0" err="1" smtClean="0"/>
              <a:t>passwd</a:t>
            </a:r>
            <a:endParaRPr lang="en-US" sz="1900" dirty="0" smtClean="0"/>
          </a:p>
          <a:p>
            <a:pPr lvl="1"/>
            <a:r>
              <a:rPr lang="en-US" sz="1900" dirty="0" smtClean="0"/>
              <a:t>$ who | cut -d’ ‘ -f1 | sort | </a:t>
            </a:r>
            <a:r>
              <a:rPr lang="en-US" sz="1900" dirty="0" err="1" smtClean="0"/>
              <a:t>uniq</a:t>
            </a:r>
            <a:r>
              <a:rPr lang="en-US" sz="1900" dirty="0" smtClean="0"/>
              <a:t> | </a:t>
            </a:r>
            <a:r>
              <a:rPr lang="en-US" sz="1900" dirty="0" err="1" smtClean="0"/>
              <a:t>wc</a:t>
            </a:r>
            <a:r>
              <a:rPr lang="en-US" sz="1900" dirty="0" smtClean="0"/>
              <a:t> –l</a:t>
            </a:r>
          </a:p>
          <a:p>
            <a:r>
              <a:rPr lang="en-US" sz="2000" dirty="0" err="1" smtClean="0"/>
              <a:t>backtick</a:t>
            </a:r>
            <a:endParaRPr lang="en-US" sz="2000" dirty="0" smtClean="0"/>
          </a:p>
          <a:p>
            <a:pPr lvl="1"/>
            <a:r>
              <a:rPr lang="en-US" sz="1900" dirty="0" smtClean="0"/>
              <a:t>$ echo “The date is `date`”</a:t>
            </a:r>
          </a:p>
          <a:p>
            <a:pPr lvl="1"/>
            <a:r>
              <a:rPr lang="en-US" sz="1900" dirty="0" smtClean="0"/>
              <a:t>$ echo `</a:t>
            </a:r>
            <a:r>
              <a:rPr lang="en-US" sz="1900" dirty="0" err="1" smtClean="0"/>
              <a:t>seq</a:t>
            </a:r>
            <a:r>
              <a:rPr lang="en-US" sz="1900" dirty="0" smtClean="0"/>
              <a:t> 1 10`</a:t>
            </a:r>
          </a:p>
          <a:p>
            <a:r>
              <a:rPr lang="en-US" sz="2000" dirty="0" smtClean="0"/>
              <a:t>Hard, soft (symbolic) link</a:t>
            </a:r>
          </a:p>
          <a:p>
            <a:pPr lvl="1"/>
            <a:r>
              <a:rPr lang="en-US" sz="1900" dirty="0" err="1" smtClean="0"/>
              <a:t>ln</a:t>
            </a:r>
            <a:r>
              <a:rPr lang="en-US" sz="1900" dirty="0" smtClean="0"/>
              <a:t> vmlinuz-2.6.24.4 </a:t>
            </a:r>
            <a:r>
              <a:rPr lang="en-US" sz="1900" dirty="0" err="1" smtClean="0"/>
              <a:t>vmlinuz</a:t>
            </a:r>
            <a:endParaRPr lang="en-US" sz="1900" dirty="0" smtClean="0"/>
          </a:p>
          <a:p>
            <a:pPr lvl="1"/>
            <a:r>
              <a:rPr lang="en-US" sz="1900" dirty="0" err="1" smtClean="0"/>
              <a:t>ln</a:t>
            </a:r>
            <a:r>
              <a:rPr lang="en-US" sz="1900" dirty="0" smtClean="0"/>
              <a:t> -s firefox-2.0.0.3 </a:t>
            </a:r>
            <a:r>
              <a:rPr lang="en-US" sz="1900" dirty="0" err="1" smtClean="0"/>
              <a:t>firefox</a:t>
            </a:r>
            <a:endParaRPr lang="en-US" sz="1900" dirty="0" smtClean="0"/>
          </a:p>
          <a:p>
            <a:endParaRPr lang="en-US" dirty="0"/>
          </a:p>
        </p:txBody>
      </p:sp>
    </p:spTree>
    <p:extLst>
      <p:ext uri="{BB962C8B-B14F-4D97-AF65-F5344CB8AC3E}">
        <p14:creationId xmlns:p14="http://schemas.microsoft.com/office/powerpoint/2010/main" val="83880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effectLst>
                  <a:outerShdw blurRad="38100" dist="38100" dir="2700000" algn="tl">
                    <a:srgbClr val="C0C0C0"/>
                  </a:outerShdw>
                </a:effectLst>
              </a:rPr>
              <a:t>Basic Commands</a:t>
            </a:r>
            <a:endParaRPr lang="en-US" dirty="0"/>
          </a:p>
        </p:txBody>
      </p:sp>
      <p:sp>
        <p:nvSpPr>
          <p:cNvPr id="3" name="Content Placeholder 2"/>
          <p:cNvSpPr>
            <a:spLocks noGrp="1"/>
          </p:cNvSpPr>
          <p:nvPr>
            <p:ph idx="1"/>
          </p:nvPr>
        </p:nvSpPr>
        <p:spPr/>
        <p:txBody>
          <a:bodyPr/>
          <a:lstStyle/>
          <a:p>
            <a:r>
              <a:rPr lang="en-US" sz="2700" dirty="0" smtClean="0"/>
              <a:t>Disk usage</a:t>
            </a:r>
          </a:p>
          <a:p>
            <a:pPr lvl="1"/>
            <a:r>
              <a:rPr lang="en-US" sz="2200" dirty="0" smtClean="0"/>
              <a:t>$ </a:t>
            </a:r>
            <a:r>
              <a:rPr lang="en-US" sz="2200" dirty="0" err="1" smtClean="0"/>
              <a:t>df</a:t>
            </a:r>
            <a:r>
              <a:rPr lang="en-US" sz="2200" dirty="0" smtClean="0"/>
              <a:t> -h /</a:t>
            </a:r>
          </a:p>
          <a:p>
            <a:r>
              <a:rPr lang="en-US" sz="2700" dirty="0" smtClean="0"/>
              <a:t>File space usage</a:t>
            </a:r>
          </a:p>
          <a:p>
            <a:pPr lvl="1"/>
            <a:r>
              <a:rPr lang="en-US" sz="2200" dirty="0" smtClean="0"/>
              <a:t>$ du -</a:t>
            </a:r>
            <a:r>
              <a:rPr lang="en-US" sz="2200" dirty="0" err="1" smtClean="0"/>
              <a:t>sxh</a:t>
            </a:r>
            <a:r>
              <a:rPr lang="en-US" sz="2200" dirty="0" smtClean="0"/>
              <a:t> ~/</a:t>
            </a:r>
          </a:p>
          <a:p>
            <a:r>
              <a:rPr lang="en-US" sz="2900" b="1" dirty="0" smtClean="0"/>
              <a:t>Advance stuff </a:t>
            </a:r>
            <a:r>
              <a:rPr lang="en-US" sz="2900" b="1" dirty="0" smtClean="0">
                <a:sym typeface="Wingdings" pitchFamily="2" charset="2"/>
              </a:rPr>
              <a:t></a:t>
            </a:r>
            <a:endParaRPr lang="en-US" sz="2900" b="1" dirty="0" smtClean="0"/>
          </a:p>
          <a:p>
            <a:pPr lvl="1"/>
            <a:r>
              <a:rPr lang="en-US" sz="2500" dirty="0" smtClean="0"/>
              <a:t>$ </a:t>
            </a:r>
            <a:r>
              <a:rPr lang="en-US" sz="2500" dirty="0" err="1" smtClean="0"/>
              <a:t>ssh</a:t>
            </a:r>
            <a:r>
              <a:rPr lang="en-US" sz="2500" dirty="0" smtClean="0"/>
              <a:t> eon who</a:t>
            </a:r>
          </a:p>
          <a:p>
            <a:pPr lvl="1"/>
            <a:r>
              <a:rPr lang="en-US" sz="2500" dirty="0" smtClean="0"/>
              <a:t>$ </a:t>
            </a:r>
            <a:r>
              <a:rPr lang="en-US" sz="2500" dirty="0" err="1" smtClean="0"/>
              <a:t>ssh</a:t>
            </a:r>
            <a:r>
              <a:rPr lang="en-US" sz="2500" dirty="0" smtClean="0"/>
              <a:t> eon ‘cd .html ; tar </a:t>
            </a:r>
            <a:r>
              <a:rPr lang="en-US" sz="2500" dirty="0" err="1" smtClean="0"/>
              <a:t>cvfp</a:t>
            </a:r>
            <a:r>
              <a:rPr lang="en-US" sz="2500" dirty="0" smtClean="0"/>
              <a:t> - cs183 | </a:t>
            </a:r>
            <a:r>
              <a:rPr lang="en-US" sz="2500" dirty="0" err="1" smtClean="0"/>
              <a:t>gzip</a:t>
            </a:r>
            <a:r>
              <a:rPr lang="en-US" sz="2500" dirty="0" smtClean="0"/>
              <a:t> -9c’ | tar </a:t>
            </a:r>
            <a:r>
              <a:rPr lang="en-US" sz="2500" dirty="0" err="1" smtClean="0"/>
              <a:t>xvfpz</a:t>
            </a:r>
            <a:r>
              <a:rPr lang="en-US" sz="2500" dirty="0" smtClean="0"/>
              <a:t> -</a:t>
            </a:r>
          </a:p>
          <a:p>
            <a:pPr lvl="1"/>
            <a:r>
              <a:rPr lang="en-US" sz="2500" dirty="0" smtClean="0"/>
              <a:t>$ </a:t>
            </a:r>
            <a:r>
              <a:rPr lang="en-US" sz="2500" dirty="0" err="1" smtClean="0"/>
              <a:t>ssh</a:t>
            </a:r>
            <a:r>
              <a:rPr lang="en-US" sz="2500" dirty="0" smtClean="0"/>
              <a:t> kilo-1 ‘tar </a:t>
            </a:r>
            <a:r>
              <a:rPr lang="en-US" sz="2500" dirty="0" err="1" smtClean="0"/>
              <a:t>cvfp</a:t>
            </a:r>
            <a:r>
              <a:rPr lang="en-US" sz="2500" dirty="0" smtClean="0"/>
              <a:t> - /extra/</a:t>
            </a:r>
            <a:r>
              <a:rPr lang="en-US" sz="2500" dirty="0" err="1" smtClean="0"/>
              <a:t>weesan</a:t>
            </a:r>
            <a:r>
              <a:rPr lang="en-US" sz="2500" dirty="0" smtClean="0"/>
              <a:t>’ | tar </a:t>
            </a:r>
            <a:r>
              <a:rPr lang="en-US" sz="2500" dirty="0" err="1" smtClean="0"/>
              <a:t>xvfp</a:t>
            </a:r>
            <a:r>
              <a:rPr lang="en-US" sz="2500" dirty="0" smtClean="0"/>
              <a:t> - -C /</a:t>
            </a:r>
          </a:p>
          <a:p>
            <a:endParaRPr lang="en-US" sz="2600" dirty="0" smtClean="0"/>
          </a:p>
          <a:p>
            <a:endParaRPr lang="en-US" dirty="0"/>
          </a:p>
        </p:txBody>
      </p:sp>
    </p:spTree>
    <p:extLst>
      <p:ext uri="{BB962C8B-B14F-4D97-AF65-F5344CB8AC3E}">
        <p14:creationId xmlns:p14="http://schemas.microsoft.com/office/powerpoint/2010/main" val="2044728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effectLst>
                  <a:outerShdw blurRad="38100" dist="38100" dir="2700000" algn="tl">
                    <a:srgbClr val="C0C0C0"/>
                  </a:outerShdw>
                </a:effectLst>
              </a:rPr>
              <a:t>Pattern matching</a:t>
            </a:r>
            <a:endParaRPr lang="en-US" b="1" dirty="0">
              <a:solidFill>
                <a:srgbClr val="C0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r>
              <a:rPr lang="en-US" dirty="0" err="1" smtClean="0"/>
              <a:t>grep</a:t>
            </a:r>
            <a:r>
              <a:rPr lang="en-US" dirty="0" smtClean="0"/>
              <a:t> – GNU Regular Expression Processor</a:t>
            </a:r>
          </a:p>
          <a:p>
            <a:r>
              <a:rPr lang="en-US" dirty="0" smtClean="0"/>
              <a:t>Finds the words / patterns matching with the search and displays the line containing the patterns.</a:t>
            </a:r>
          </a:p>
          <a:p>
            <a:r>
              <a:rPr lang="en-US" dirty="0" smtClean="0"/>
              <a:t>Search is limited to a file</a:t>
            </a:r>
          </a:p>
          <a:p>
            <a:endParaRPr lang="en-US" dirty="0"/>
          </a:p>
        </p:txBody>
      </p:sp>
    </p:spTree>
    <p:extLst>
      <p:ext uri="{BB962C8B-B14F-4D97-AF65-F5344CB8AC3E}">
        <p14:creationId xmlns:p14="http://schemas.microsoft.com/office/powerpoint/2010/main" val="1584769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effectLst>
                  <a:outerShdw blurRad="38100" dist="38100" dir="2700000" algn="tl">
                    <a:srgbClr val="C0C0C0"/>
                  </a:outerShdw>
                </a:effectLst>
              </a:rPr>
              <a:t>Redirection and Pipes</a:t>
            </a:r>
            <a:endParaRPr lang="en-US" b="1" dirty="0">
              <a:solidFill>
                <a:srgbClr val="C0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a:lnSpc>
                <a:spcPct val="90000"/>
              </a:lnSpc>
            </a:pPr>
            <a:r>
              <a:rPr lang="en-US" sz="2000" dirty="0" smtClean="0"/>
              <a:t>Redirection</a:t>
            </a:r>
          </a:p>
          <a:p>
            <a:pPr lvl="1">
              <a:lnSpc>
                <a:spcPct val="90000"/>
              </a:lnSpc>
            </a:pPr>
            <a:r>
              <a:rPr lang="en-US" sz="2000" dirty="0" smtClean="0"/>
              <a:t>Input redirection</a:t>
            </a:r>
          </a:p>
          <a:p>
            <a:pPr lvl="2">
              <a:lnSpc>
                <a:spcPct val="90000"/>
              </a:lnSpc>
            </a:pPr>
            <a:r>
              <a:rPr lang="en-US" sz="2000" dirty="0" err="1" smtClean="0"/>
              <a:t>wc</a:t>
            </a:r>
            <a:r>
              <a:rPr lang="en-US" sz="2000" dirty="0" smtClean="0"/>
              <a:t> &lt; file1 – Content of file 1 is given as input for </a:t>
            </a:r>
            <a:r>
              <a:rPr lang="en-US" sz="2000" dirty="0" err="1" smtClean="0"/>
              <a:t>wc</a:t>
            </a:r>
            <a:r>
              <a:rPr lang="en-US" sz="2000" dirty="0" smtClean="0"/>
              <a:t> command that counts the no of lines, words and characters in a file</a:t>
            </a:r>
          </a:p>
          <a:p>
            <a:pPr lvl="1">
              <a:lnSpc>
                <a:spcPct val="90000"/>
              </a:lnSpc>
            </a:pPr>
            <a:r>
              <a:rPr lang="en-US" sz="2000" dirty="0" smtClean="0"/>
              <a:t>Output redirection</a:t>
            </a:r>
          </a:p>
          <a:p>
            <a:pPr lvl="2">
              <a:lnSpc>
                <a:spcPct val="90000"/>
              </a:lnSpc>
            </a:pPr>
            <a:r>
              <a:rPr lang="en-US" sz="2000" dirty="0" smtClean="0"/>
              <a:t>cat file &gt; </a:t>
            </a:r>
            <a:r>
              <a:rPr lang="en-US" sz="2000" dirty="0" err="1" smtClean="0"/>
              <a:t>newfile</a:t>
            </a:r>
            <a:r>
              <a:rPr lang="en-US" sz="2000" dirty="0" smtClean="0"/>
              <a:t> – Copies file’s content to </a:t>
            </a:r>
            <a:r>
              <a:rPr lang="en-US" sz="2000" dirty="0" err="1" smtClean="0"/>
              <a:t>newfile</a:t>
            </a:r>
            <a:r>
              <a:rPr lang="en-US" sz="2000" dirty="0" smtClean="0"/>
              <a:t>. Over writes the existing content</a:t>
            </a:r>
          </a:p>
          <a:p>
            <a:pPr lvl="2">
              <a:lnSpc>
                <a:spcPct val="90000"/>
              </a:lnSpc>
            </a:pPr>
            <a:r>
              <a:rPr lang="en-US" sz="2000" dirty="0" smtClean="0"/>
              <a:t>cat file &gt;&gt; </a:t>
            </a:r>
            <a:r>
              <a:rPr lang="en-US" sz="2000" dirty="0" err="1" smtClean="0"/>
              <a:t>newfile</a:t>
            </a:r>
            <a:r>
              <a:rPr lang="en-US" sz="2000" dirty="0" smtClean="0"/>
              <a:t> – Appends the new content to the existing content</a:t>
            </a:r>
          </a:p>
          <a:p>
            <a:pPr>
              <a:lnSpc>
                <a:spcPct val="90000"/>
              </a:lnSpc>
            </a:pPr>
            <a:r>
              <a:rPr lang="en-US" sz="2000" dirty="0" smtClean="0"/>
              <a:t>Pipes</a:t>
            </a:r>
          </a:p>
          <a:p>
            <a:pPr lvl="1">
              <a:lnSpc>
                <a:spcPct val="90000"/>
              </a:lnSpc>
            </a:pPr>
            <a:r>
              <a:rPr lang="en-US" sz="2000" dirty="0" smtClean="0"/>
              <a:t>Output of first command is input for the second and so on</a:t>
            </a:r>
          </a:p>
          <a:p>
            <a:pPr lvl="1">
              <a:lnSpc>
                <a:spcPct val="90000"/>
              </a:lnSpc>
            </a:pPr>
            <a:r>
              <a:rPr lang="en-US" sz="2000" dirty="0" smtClean="0"/>
              <a:t>who | </a:t>
            </a:r>
            <a:r>
              <a:rPr lang="en-US" sz="2000" dirty="0" err="1" smtClean="0"/>
              <a:t>wc</a:t>
            </a:r>
            <a:r>
              <a:rPr lang="en-US" sz="2000" dirty="0" smtClean="0"/>
              <a:t> –l – Number of lines in the output of who command will be displayed</a:t>
            </a:r>
          </a:p>
          <a:p>
            <a:endParaRPr lang="en-US" dirty="0"/>
          </a:p>
        </p:txBody>
      </p:sp>
    </p:spTree>
    <p:extLst>
      <p:ext uri="{BB962C8B-B14F-4D97-AF65-F5344CB8AC3E}">
        <p14:creationId xmlns:p14="http://schemas.microsoft.com/office/powerpoint/2010/main" val="1642964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C0C0C0"/>
                  </a:outerShdw>
                </a:effectLst>
              </a:rPr>
              <a:t>Vi(m)</a:t>
            </a:r>
            <a:endParaRPr lang="en-US" b="1" dirty="0">
              <a:solidFill>
                <a:srgbClr val="C00000"/>
              </a:solidFill>
              <a:effectLst>
                <a:outerShdw blurRad="38100" dist="38100" dir="2700000" algn="tl">
                  <a:srgbClr val="C0C0C0"/>
                </a:outerShdw>
              </a:effectLst>
            </a:endParaRPr>
          </a:p>
        </p:txBody>
      </p:sp>
      <p:sp>
        <p:nvSpPr>
          <p:cNvPr id="6" name="Rectangle 5"/>
          <p:cNvSpPr>
            <a:spLocks noGrp="1" noChangeArrowheads="1"/>
          </p:cNvSpPr>
          <p:nvPr/>
        </p:nvSpPr>
        <p:spPr bwMode="auto">
          <a:xfrm>
            <a:off x="457200" y="1752600"/>
            <a:ext cx="4038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28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4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0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18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9pPr>
          </a:lstStyle>
          <a:p>
            <a:pPr>
              <a:lnSpc>
                <a:spcPct val="90000"/>
              </a:lnSpc>
            </a:pPr>
            <a:r>
              <a:rPr lang="en-US" sz="2000" dirty="0"/>
              <a:t>2 modes</a:t>
            </a:r>
          </a:p>
          <a:p>
            <a:pPr lvl="1">
              <a:lnSpc>
                <a:spcPct val="90000"/>
              </a:lnSpc>
            </a:pPr>
            <a:r>
              <a:rPr lang="en-US" sz="2000" dirty="0"/>
              <a:t>Input mode</a:t>
            </a:r>
          </a:p>
          <a:p>
            <a:pPr lvl="2">
              <a:lnSpc>
                <a:spcPct val="90000"/>
              </a:lnSpc>
            </a:pPr>
            <a:r>
              <a:rPr lang="en-US" sz="1600" dirty="0"/>
              <a:t>ESC to back to </a:t>
            </a:r>
            <a:r>
              <a:rPr lang="en-US" sz="1600" dirty="0" err="1"/>
              <a:t>cmd</a:t>
            </a:r>
            <a:r>
              <a:rPr lang="en-US" sz="1600" dirty="0"/>
              <a:t> mode</a:t>
            </a:r>
          </a:p>
          <a:p>
            <a:pPr lvl="1">
              <a:lnSpc>
                <a:spcPct val="90000"/>
              </a:lnSpc>
            </a:pPr>
            <a:r>
              <a:rPr lang="en-US" sz="2000" dirty="0"/>
              <a:t>Command mode</a:t>
            </a:r>
          </a:p>
          <a:p>
            <a:pPr lvl="2">
              <a:lnSpc>
                <a:spcPct val="90000"/>
              </a:lnSpc>
            </a:pPr>
            <a:r>
              <a:rPr lang="en-US" sz="1600" dirty="0"/>
              <a:t>Cursor movement</a:t>
            </a:r>
          </a:p>
          <a:p>
            <a:pPr lvl="3">
              <a:lnSpc>
                <a:spcPct val="90000"/>
              </a:lnSpc>
            </a:pPr>
            <a:r>
              <a:rPr lang="en-US" sz="1400" dirty="0"/>
              <a:t>h (left), j (down), k (up), l (right)</a:t>
            </a:r>
          </a:p>
          <a:p>
            <a:pPr lvl="3">
              <a:lnSpc>
                <a:spcPct val="90000"/>
              </a:lnSpc>
            </a:pPr>
            <a:r>
              <a:rPr lang="en-US" sz="1400" dirty="0"/>
              <a:t>^f (page down)</a:t>
            </a:r>
          </a:p>
          <a:p>
            <a:pPr lvl="3">
              <a:lnSpc>
                <a:spcPct val="90000"/>
              </a:lnSpc>
            </a:pPr>
            <a:r>
              <a:rPr lang="en-US" sz="1400" dirty="0"/>
              <a:t>^b (page up)</a:t>
            </a:r>
          </a:p>
          <a:p>
            <a:pPr lvl="3">
              <a:lnSpc>
                <a:spcPct val="90000"/>
              </a:lnSpc>
            </a:pPr>
            <a:r>
              <a:rPr lang="en-US" sz="1400" dirty="0"/>
              <a:t>^ (first char.)</a:t>
            </a:r>
          </a:p>
          <a:p>
            <a:pPr lvl="3">
              <a:lnSpc>
                <a:spcPct val="90000"/>
              </a:lnSpc>
            </a:pPr>
            <a:r>
              <a:rPr lang="en-US" sz="1400" dirty="0"/>
              <a:t>$ (last char.)</a:t>
            </a:r>
          </a:p>
          <a:p>
            <a:pPr lvl="3">
              <a:lnSpc>
                <a:spcPct val="90000"/>
              </a:lnSpc>
            </a:pPr>
            <a:r>
              <a:rPr lang="en-US" sz="1400" dirty="0"/>
              <a:t>G (bottom page)</a:t>
            </a:r>
          </a:p>
          <a:p>
            <a:pPr lvl="3">
              <a:lnSpc>
                <a:spcPct val="90000"/>
              </a:lnSpc>
            </a:pPr>
            <a:r>
              <a:rPr lang="en-US" sz="1400" dirty="0"/>
              <a:t>:1 (</a:t>
            </a:r>
            <a:r>
              <a:rPr lang="en-US" sz="1400" dirty="0" err="1"/>
              <a:t>goto</a:t>
            </a:r>
            <a:r>
              <a:rPr lang="en-US" sz="1400" dirty="0"/>
              <a:t> first line)</a:t>
            </a:r>
          </a:p>
          <a:p>
            <a:pPr lvl="2">
              <a:lnSpc>
                <a:spcPct val="90000"/>
              </a:lnSpc>
            </a:pPr>
            <a:r>
              <a:rPr lang="en-US" sz="1600" dirty="0" err="1"/>
              <a:t>Swtch</a:t>
            </a:r>
            <a:r>
              <a:rPr lang="en-US" sz="1600" dirty="0"/>
              <a:t> to input mode</a:t>
            </a:r>
          </a:p>
          <a:p>
            <a:pPr lvl="3">
              <a:lnSpc>
                <a:spcPct val="90000"/>
              </a:lnSpc>
            </a:pPr>
            <a:r>
              <a:rPr lang="en-US" sz="1400" dirty="0"/>
              <a:t>a (append)</a:t>
            </a:r>
          </a:p>
          <a:p>
            <a:pPr lvl="3">
              <a:lnSpc>
                <a:spcPct val="90000"/>
              </a:lnSpc>
            </a:pPr>
            <a:r>
              <a:rPr lang="en-US" sz="1400" dirty="0"/>
              <a:t>i (insert)</a:t>
            </a:r>
          </a:p>
          <a:p>
            <a:pPr lvl="3">
              <a:lnSpc>
                <a:spcPct val="90000"/>
              </a:lnSpc>
            </a:pPr>
            <a:r>
              <a:rPr lang="en-US" sz="1400" dirty="0"/>
              <a:t>o (insert line after</a:t>
            </a:r>
          </a:p>
          <a:p>
            <a:pPr lvl="3">
              <a:lnSpc>
                <a:spcPct val="90000"/>
              </a:lnSpc>
            </a:pPr>
            <a:r>
              <a:rPr lang="en-US" sz="1400" dirty="0"/>
              <a:t>O (insert line before)</a:t>
            </a:r>
          </a:p>
          <a:p>
            <a:pPr lvl="1">
              <a:lnSpc>
                <a:spcPct val="90000"/>
              </a:lnSpc>
            </a:pPr>
            <a:endParaRPr lang="en-US" sz="2000" dirty="0"/>
          </a:p>
        </p:txBody>
      </p:sp>
      <p:sp>
        <p:nvSpPr>
          <p:cNvPr id="7" name="Rectangle 6"/>
          <p:cNvSpPr>
            <a:spLocks noGrp="1" noChangeArrowheads="1"/>
          </p:cNvSpPr>
          <p:nvPr/>
        </p:nvSpPr>
        <p:spPr bwMode="auto">
          <a:xfrm>
            <a:off x="4648200" y="1752600"/>
            <a:ext cx="4038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28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4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0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18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1800">
                <a:solidFill>
                  <a:schemeClr val="tx1"/>
                </a:solidFill>
                <a:latin typeface="+mn-lt"/>
                <a:cs typeface="+mn-cs"/>
              </a:defRPr>
            </a:lvl9pPr>
          </a:lstStyle>
          <a:p>
            <a:pPr lvl="2">
              <a:lnSpc>
                <a:spcPct val="90000"/>
              </a:lnSpc>
            </a:pPr>
            <a:r>
              <a:rPr lang="en-US" sz="1600" dirty="0"/>
              <a:t>Delete</a:t>
            </a:r>
          </a:p>
          <a:p>
            <a:pPr lvl="3">
              <a:lnSpc>
                <a:spcPct val="90000"/>
              </a:lnSpc>
            </a:pPr>
            <a:r>
              <a:rPr lang="en-US" sz="1400" dirty="0" err="1"/>
              <a:t>dd</a:t>
            </a:r>
            <a:r>
              <a:rPr lang="en-US" sz="1400" dirty="0"/>
              <a:t> (delete a line)</a:t>
            </a:r>
          </a:p>
          <a:p>
            <a:pPr lvl="3">
              <a:lnSpc>
                <a:spcPct val="90000"/>
              </a:lnSpc>
            </a:pPr>
            <a:r>
              <a:rPr lang="en-US" sz="1400" dirty="0"/>
              <a:t>d10d (delete 10 lines)</a:t>
            </a:r>
          </a:p>
          <a:p>
            <a:pPr lvl="3">
              <a:lnSpc>
                <a:spcPct val="90000"/>
              </a:lnSpc>
            </a:pPr>
            <a:r>
              <a:rPr lang="en-US" sz="1400" dirty="0"/>
              <a:t>d$ (delete till end of line)</a:t>
            </a:r>
          </a:p>
          <a:p>
            <a:pPr lvl="3">
              <a:lnSpc>
                <a:spcPct val="90000"/>
              </a:lnSpc>
            </a:pPr>
            <a:r>
              <a:rPr lang="en-US" sz="1400" dirty="0" err="1"/>
              <a:t>dG</a:t>
            </a:r>
            <a:r>
              <a:rPr lang="en-US" sz="1400" dirty="0"/>
              <a:t> (delete till end of file)</a:t>
            </a:r>
          </a:p>
          <a:p>
            <a:pPr lvl="3">
              <a:lnSpc>
                <a:spcPct val="90000"/>
              </a:lnSpc>
            </a:pPr>
            <a:r>
              <a:rPr lang="en-US" sz="1400" dirty="0"/>
              <a:t>x (current char.)</a:t>
            </a:r>
          </a:p>
          <a:p>
            <a:pPr lvl="2">
              <a:lnSpc>
                <a:spcPct val="90000"/>
              </a:lnSpc>
            </a:pPr>
            <a:r>
              <a:rPr lang="en-US" sz="1600" dirty="0"/>
              <a:t>Paste</a:t>
            </a:r>
          </a:p>
          <a:p>
            <a:pPr lvl="3">
              <a:lnSpc>
                <a:spcPct val="90000"/>
              </a:lnSpc>
            </a:pPr>
            <a:r>
              <a:rPr lang="en-US" sz="1400" dirty="0"/>
              <a:t>p (paste after)</a:t>
            </a:r>
          </a:p>
          <a:p>
            <a:pPr lvl="3">
              <a:lnSpc>
                <a:spcPct val="90000"/>
              </a:lnSpc>
            </a:pPr>
            <a:r>
              <a:rPr lang="en-US" sz="1400" dirty="0"/>
              <a:t>P (paste before)</a:t>
            </a:r>
          </a:p>
          <a:p>
            <a:pPr lvl="2">
              <a:lnSpc>
                <a:spcPct val="90000"/>
              </a:lnSpc>
            </a:pPr>
            <a:r>
              <a:rPr lang="en-US" sz="1600" dirty="0"/>
              <a:t>Undo</a:t>
            </a:r>
          </a:p>
          <a:p>
            <a:pPr lvl="3">
              <a:lnSpc>
                <a:spcPct val="90000"/>
              </a:lnSpc>
            </a:pPr>
            <a:r>
              <a:rPr lang="en-US" sz="1400" dirty="0"/>
              <a:t>u</a:t>
            </a:r>
          </a:p>
          <a:p>
            <a:pPr lvl="2">
              <a:lnSpc>
                <a:spcPct val="90000"/>
              </a:lnSpc>
            </a:pPr>
            <a:r>
              <a:rPr lang="en-US" sz="1600" dirty="0"/>
              <a:t>Search</a:t>
            </a:r>
          </a:p>
          <a:p>
            <a:pPr lvl="3">
              <a:lnSpc>
                <a:spcPct val="90000"/>
              </a:lnSpc>
            </a:pPr>
            <a:r>
              <a:rPr lang="en-US" sz="1400" dirty="0"/>
              <a:t>/</a:t>
            </a:r>
          </a:p>
          <a:p>
            <a:pPr lvl="2">
              <a:lnSpc>
                <a:spcPct val="90000"/>
              </a:lnSpc>
            </a:pPr>
            <a:r>
              <a:rPr lang="en-US" sz="1600" dirty="0"/>
              <a:t>Save/Quit</a:t>
            </a:r>
          </a:p>
          <a:p>
            <a:pPr lvl="3">
              <a:lnSpc>
                <a:spcPct val="90000"/>
              </a:lnSpc>
            </a:pPr>
            <a:r>
              <a:rPr lang="en-US" sz="1400" dirty="0"/>
              <a:t>:w (write)</a:t>
            </a:r>
          </a:p>
          <a:p>
            <a:pPr lvl="3">
              <a:lnSpc>
                <a:spcPct val="90000"/>
              </a:lnSpc>
            </a:pPr>
            <a:r>
              <a:rPr lang="en-US" sz="1400" dirty="0"/>
              <a:t>:q (quit)</a:t>
            </a:r>
          </a:p>
          <a:p>
            <a:pPr lvl="3">
              <a:lnSpc>
                <a:spcPct val="90000"/>
              </a:lnSpc>
            </a:pPr>
            <a:r>
              <a:rPr lang="en-US" sz="1400" dirty="0"/>
              <a:t>:</a:t>
            </a:r>
            <a:r>
              <a:rPr lang="en-US" sz="1400" dirty="0" err="1"/>
              <a:t>wq</a:t>
            </a:r>
            <a:r>
              <a:rPr lang="en-US" sz="1400" dirty="0"/>
              <a:t> (write and quit)</a:t>
            </a:r>
          </a:p>
          <a:p>
            <a:pPr lvl="3">
              <a:lnSpc>
                <a:spcPct val="90000"/>
              </a:lnSpc>
            </a:pPr>
            <a:r>
              <a:rPr lang="en-US" sz="1400" dirty="0"/>
              <a:t>:q! (give up changes)</a:t>
            </a:r>
          </a:p>
        </p:txBody>
      </p:sp>
    </p:spTree>
    <p:extLst>
      <p:ext uri="{BB962C8B-B14F-4D97-AF65-F5344CB8AC3E}">
        <p14:creationId xmlns:p14="http://schemas.microsoft.com/office/powerpoint/2010/main" val="26619815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effectLst>
                  <a:outerShdw blurRad="38100" dist="38100" dir="2700000" algn="tl">
                    <a:srgbClr val="C0C0C0"/>
                  </a:outerShdw>
                </a:effectLst>
              </a:rPr>
              <a:t>Shell Scripting</a:t>
            </a:r>
            <a:endParaRPr lang="en-US" b="1" dirty="0">
              <a:solidFill>
                <a:srgbClr val="C0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r>
              <a:rPr lang="en-US" dirty="0" smtClean="0"/>
              <a:t>Shell scripting is the most useful and powerful feature in Linux</a:t>
            </a:r>
          </a:p>
          <a:p>
            <a:pPr lvl="1"/>
            <a:r>
              <a:rPr lang="en-US" dirty="0" smtClean="0"/>
              <a:t>Minimizes typing of repetitive command</a:t>
            </a:r>
          </a:p>
          <a:p>
            <a:pPr lvl="1"/>
            <a:r>
              <a:rPr lang="en-US" dirty="0" smtClean="0"/>
              <a:t>Can schedule jobs to run in the system</a:t>
            </a:r>
          </a:p>
          <a:p>
            <a:pPr lvl="1"/>
            <a:r>
              <a:rPr lang="en-US" dirty="0" smtClean="0"/>
              <a:t>Can initiate back up activities for system administration</a:t>
            </a:r>
          </a:p>
          <a:p>
            <a:pPr lvl="1"/>
            <a:r>
              <a:rPr lang="en-US" dirty="0" smtClean="0"/>
              <a:t>Similar to batch files in DOS, but more powerful than Batch files</a:t>
            </a:r>
          </a:p>
          <a:p>
            <a:pPr lvl="1"/>
            <a:endParaRPr lang="en-US" dirty="0" smtClean="0"/>
          </a:p>
          <a:p>
            <a:endParaRPr lang="en-US" dirty="0"/>
          </a:p>
        </p:txBody>
      </p:sp>
    </p:spTree>
    <p:extLst>
      <p:ext uri="{BB962C8B-B14F-4D97-AF65-F5344CB8AC3E}">
        <p14:creationId xmlns:p14="http://schemas.microsoft.com/office/powerpoint/2010/main" val="1849795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988334404"/>
              </p:ext>
            </p:extLst>
          </p:nvPr>
        </p:nvGraphicFramePr>
        <p:xfrm>
          <a:off x="304800" y="304800"/>
          <a:ext cx="1860022" cy="1143000"/>
        </p:xfrm>
        <a:graphic>
          <a:graphicData uri="http://schemas.openxmlformats.org/presentationml/2006/ole">
            <mc:AlternateContent xmlns:mc="http://schemas.openxmlformats.org/markup-compatibility/2006">
              <mc:Choice xmlns:v="urn:schemas-microsoft-com:vml" Requires="v">
                <p:oleObj spid="_x0000_s1182" name="Package" showAsIcon="1" r:id="rId3" imgW="1116720" imgH="685800" progId="Package">
                  <p:embed/>
                </p:oleObj>
              </mc:Choice>
              <mc:Fallback>
                <p:oleObj name="Package" showAsIcon="1" r:id="rId3" imgW="1116720" imgH="685800" progId="Package">
                  <p:embed/>
                  <p:pic>
                    <p:nvPicPr>
                      <p:cNvPr id="0" name=""/>
                      <p:cNvPicPr/>
                      <p:nvPr/>
                    </p:nvPicPr>
                    <p:blipFill>
                      <a:blip r:embed="rId4"/>
                      <a:stretch>
                        <a:fillRect/>
                      </a:stretch>
                    </p:blipFill>
                    <p:spPr>
                      <a:xfrm>
                        <a:off x="304800" y="304800"/>
                        <a:ext cx="1860022" cy="1143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16181179"/>
              </p:ext>
            </p:extLst>
          </p:nvPr>
        </p:nvGraphicFramePr>
        <p:xfrm>
          <a:off x="2133600" y="457200"/>
          <a:ext cx="2643188" cy="1143000"/>
        </p:xfrm>
        <a:graphic>
          <a:graphicData uri="http://schemas.openxmlformats.org/presentationml/2006/ole">
            <mc:AlternateContent xmlns:mc="http://schemas.openxmlformats.org/markup-compatibility/2006">
              <mc:Choice xmlns:v="urn:schemas-microsoft-com:vml" Requires="v">
                <p:oleObj spid="_x0000_s1183" name="Package" showAsIcon="1" r:id="rId5" imgW="1586520" imgH="685800" progId="Package">
                  <p:embed/>
                </p:oleObj>
              </mc:Choice>
              <mc:Fallback>
                <p:oleObj name="Package" showAsIcon="1" r:id="rId5" imgW="1586520" imgH="685800" progId="Package">
                  <p:embed/>
                  <p:pic>
                    <p:nvPicPr>
                      <p:cNvPr id="0" name=""/>
                      <p:cNvPicPr/>
                      <p:nvPr/>
                    </p:nvPicPr>
                    <p:blipFill>
                      <a:blip r:embed="rId6"/>
                      <a:stretch>
                        <a:fillRect/>
                      </a:stretch>
                    </p:blipFill>
                    <p:spPr>
                      <a:xfrm>
                        <a:off x="2133600" y="457200"/>
                        <a:ext cx="2643188" cy="11430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28512849"/>
              </p:ext>
            </p:extLst>
          </p:nvPr>
        </p:nvGraphicFramePr>
        <p:xfrm>
          <a:off x="304801" y="1524000"/>
          <a:ext cx="4804834" cy="1828800"/>
        </p:xfrm>
        <a:graphic>
          <a:graphicData uri="http://schemas.openxmlformats.org/presentationml/2006/ole">
            <mc:AlternateContent xmlns:mc="http://schemas.openxmlformats.org/markup-compatibility/2006">
              <mc:Choice xmlns:v="urn:schemas-microsoft-com:vml" Requires="v">
                <p:oleObj spid="_x0000_s1184" name="Package" showAsIcon="1" r:id="rId7" imgW="1802160" imgH="685800" progId="Package">
                  <p:embed/>
                </p:oleObj>
              </mc:Choice>
              <mc:Fallback>
                <p:oleObj name="Package" showAsIcon="1" r:id="rId7" imgW="1802160" imgH="685800" progId="Package">
                  <p:embed/>
                  <p:pic>
                    <p:nvPicPr>
                      <p:cNvPr id="0" name=""/>
                      <p:cNvPicPr/>
                      <p:nvPr/>
                    </p:nvPicPr>
                    <p:blipFill>
                      <a:blip r:embed="rId8"/>
                      <a:stretch>
                        <a:fillRect/>
                      </a:stretch>
                    </p:blipFill>
                    <p:spPr>
                      <a:xfrm>
                        <a:off x="304801" y="1524000"/>
                        <a:ext cx="4804834" cy="18288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57746970"/>
              </p:ext>
            </p:extLst>
          </p:nvPr>
        </p:nvGraphicFramePr>
        <p:xfrm>
          <a:off x="3836634" y="1447800"/>
          <a:ext cx="5281966" cy="1346200"/>
        </p:xfrm>
        <a:graphic>
          <a:graphicData uri="http://schemas.openxmlformats.org/presentationml/2006/ole">
            <mc:AlternateContent xmlns:mc="http://schemas.openxmlformats.org/markup-compatibility/2006">
              <mc:Choice xmlns:v="urn:schemas-microsoft-com:vml" Requires="v">
                <p:oleObj spid="_x0000_s1185" name="Package" showAsIcon="1" r:id="rId9" imgW="2690640" imgH="685800" progId="Package">
                  <p:embed/>
                </p:oleObj>
              </mc:Choice>
              <mc:Fallback>
                <p:oleObj name="Package" showAsIcon="1" r:id="rId9" imgW="2690640" imgH="685800" progId="Package">
                  <p:embed/>
                  <p:pic>
                    <p:nvPicPr>
                      <p:cNvPr id="0" name=""/>
                      <p:cNvPicPr/>
                      <p:nvPr/>
                    </p:nvPicPr>
                    <p:blipFill>
                      <a:blip r:embed="rId10"/>
                      <a:stretch>
                        <a:fillRect/>
                      </a:stretch>
                    </p:blipFill>
                    <p:spPr>
                      <a:xfrm>
                        <a:off x="3836634" y="1447800"/>
                        <a:ext cx="5281966" cy="1346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541563386"/>
              </p:ext>
            </p:extLst>
          </p:nvPr>
        </p:nvGraphicFramePr>
        <p:xfrm>
          <a:off x="-228600" y="3810000"/>
          <a:ext cx="5979584" cy="1524000"/>
        </p:xfrm>
        <a:graphic>
          <a:graphicData uri="http://schemas.openxmlformats.org/presentationml/2006/ole">
            <mc:AlternateContent xmlns:mc="http://schemas.openxmlformats.org/markup-compatibility/2006">
              <mc:Choice xmlns:v="urn:schemas-microsoft-com:vml" Requires="v">
                <p:oleObj spid="_x0000_s1186" name="Package" showAsIcon="1" r:id="rId11" imgW="2690640" imgH="685800" progId="Package">
                  <p:embed/>
                </p:oleObj>
              </mc:Choice>
              <mc:Fallback>
                <p:oleObj name="Package" showAsIcon="1" r:id="rId11" imgW="2690640" imgH="685800" progId="Package">
                  <p:embed/>
                  <p:pic>
                    <p:nvPicPr>
                      <p:cNvPr id="0" name=""/>
                      <p:cNvPicPr/>
                      <p:nvPr/>
                    </p:nvPicPr>
                    <p:blipFill>
                      <a:blip r:embed="rId12"/>
                      <a:stretch>
                        <a:fillRect/>
                      </a:stretch>
                    </p:blipFill>
                    <p:spPr>
                      <a:xfrm>
                        <a:off x="-228600" y="3810000"/>
                        <a:ext cx="5979584" cy="15240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4949942"/>
              </p:ext>
            </p:extLst>
          </p:nvPr>
        </p:nvGraphicFramePr>
        <p:xfrm>
          <a:off x="4922720" y="4572000"/>
          <a:ext cx="3737094" cy="1422400"/>
        </p:xfrm>
        <a:graphic>
          <a:graphicData uri="http://schemas.openxmlformats.org/presentationml/2006/ole">
            <mc:AlternateContent xmlns:mc="http://schemas.openxmlformats.org/markup-compatibility/2006">
              <mc:Choice xmlns:v="urn:schemas-microsoft-com:vml" Requires="v">
                <p:oleObj spid="_x0000_s1187" name="Package" showAsIcon="1" r:id="rId13" imgW="1802160" imgH="685800" progId="Package">
                  <p:embed/>
                </p:oleObj>
              </mc:Choice>
              <mc:Fallback>
                <p:oleObj name="Package" showAsIcon="1" r:id="rId13" imgW="1802160" imgH="685800" progId="Package">
                  <p:embed/>
                  <p:pic>
                    <p:nvPicPr>
                      <p:cNvPr id="0" name=""/>
                      <p:cNvPicPr/>
                      <p:nvPr/>
                    </p:nvPicPr>
                    <p:blipFill>
                      <a:blip r:embed="rId14"/>
                      <a:stretch>
                        <a:fillRect/>
                      </a:stretch>
                    </p:blipFill>
                    <p:spPr>
                      <a:xfrm>
                        <a:off x="4922720" y="4572000"/>
                        <a:ext cx="3737094" cy="1422400"/>
                      </a:xfrm>
                      <a:prstGeom prst="rect">
                        <a:avLst/>
                      </a:prstGeom>
                    </p:spPr>
                  </p:pic>
                </p:oleObj>
              </mc:Fallback>
            </mc:AlternateContent>
          </a:graphicData>
        </a:graphic>
      </p:graphicFrame>
    </p:spTree>
    <p:extLst>
      <p:ext uri="{BB962C8B-B14F-4D97-AF65-F5344CB8AC3E}">
        <p14:creationId xmlns:p14="http://schemas.microsoft.com/office/powerpoint/2010/main" val="27950124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C0C0C0"/>
                  </a:outerShdw>
                </a:effectLst>
              </a:rPr>
              <a:t>QA ?</a:t>
            </a:r>
            <a:endParaRPr lang="en-US" b="1" dirty="0">
              <a:solidFill>
                <a:srgbClr val="C0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lvl="1"/>
            <a:endParaRPr lang="en-US" dirty="0" smtClean="0"/>
          </a:p>
          <a:p>
            <a:endParaRPr lang="en-US" dirty="0"/>
          </a:p>
        </p:txBody>
      </p:sp>
    </p:spTree>
    <p:extLst>
      <p:ext uri="{BB962C8B-B14F-4D97-AF65-F5344CB8AC3E}">
        <p14:creationId xmlns:p14="http://schemas.microsoft.com/office/powerpoint/2010/main" val="2531363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effectLst>
                  <a:outerShdw blurRad="38100" dist="38100" dir="2700000" algn="tl">
                    <a:srgbClr val="C0C0C0"/>
                  </a:outerShdw>
                </a:effectLst>
              </a:rPr>
              <a:t>What is an Operating System?</a:t>
            </a:r>
          </a:p>
        </p:txBody>
      </p:sp>
      <p:sp>
        <p:nvSpPr>
          <p:cNvPr id="3" name="Content Placeholder 2"/>
          <p:cNvSpPr>
            <a:spLocks noGrp="1"/>
          </p:cNvSpPr>
          <p:nvPr>
            <p:ph idx="1"/>
          </p:nvPr>
        </p:nvSpPr>
        <p:spPr/>
        <p:txBody>
          <a:bodyPr>
            <a:normAutofit lnSpcReduction="10000"/>
          </a:bodyPr>
          <a:lstStyle/>
          <a:p>
            <a:pPr>
              <a:lnSpc>
                <a:spcPct val="80000"/>
              </a:lnSpc>
            </a:pPr>
            <a:r>
              <a:rPr lang="en-US" sz="2400" dirty="0" smtClean="0"/>
              <a:t>The operating system (OS) is the program which starts up when you turn on your computer and runs underneath all other programs - without it nothing would happen at all.</a:t>
            </a:r>
          </a:p>
          <a:p>
            <a:pPr>
              <a:lnSpc>
                <a:spcPct val="80000"/>
              </a:lnSpc>
            </a:pPr>
            <a:r>
              <a:rPr lang="en-US" sz="2400" dirty="0" smtClean="0"/>
              <a:t>In simple terms, an operating system is a </a:t>
            </a:r>
            <a:r>
              <a:rPr lang="en-US" sz="2400" i="1" dirty="0" smtClean="0"/>
              <a:t>manager</a:t>
            </a:r>
            <a:r>
              <a:rPr lang="en-US" sz="2400" dirty="0" smtClean="0"/>
              <a:t>. It manages all the available resources on a computer, from the CPU, to memory, to hard disk accesses.</a:t>
            </a:r>
          </a:p>
          <a:p>
            <a:pPr>
              <a:lnSpc>
                <a:spcPct val="80000"/>
              </a:lnSpc>
            </a:pPr>
            <a:r>
              <a:rPr lang="en-US" sz="2400" dirty="0" smtClean="0"/>
              <a:t>Tasks the operating system must perform:</a:t>
            </a:r>
          </a:p>
          <a:p>
            <a:pPr lvl="1">
              <a:lnSpc>
                <a:spcPct val="80000"/>
              </a:lnSpc>
            </a:pPr>
            <a:r>
              <a:rPr lang="en-US" sz="2000" b="1" dirty="0" smtClean="0"/>
              <a:t>Control Hardware</a:t>
            </a:r>
            <a:r>
              <a:rPr lang="en-US" sz="2000" dirty="0" smtClean="0"/>
              <a:t> - The operating system controls all the parts of the computer and attempts to get everything working together. </a:t>
            </a:r>
          </a:p>
          <a:p>
            <a:pPr lvl="1">
              <a:lnSpc>
                <a:spcPct val="80000"/>
              </a:lnSpc>
            </a:pPr>
            <a:r>
              <a:rPr lang="en-US" sz="2000" b="1" dirty="0" smtClean="0"/>
              <a:t>Run Applications</a:t>
            </a:r>
            <a:r>
              <a:rPr lang="en-US" sz="2000" dirty="0" smtClean="0"/>
              <a:t> - Another job the OS does is run application software. This would include word processors, web browsers, games, etc... </a:t>
            </a:r>
          </a:p>
          <a:p>
            <a:pPr lvl="1">
              <a:lnSpc>
                <a:spcPct val="80000"/>
              </a:lnSpc>
            </a:pPr>
            <a:r>
              <a:rPr lang="en-US" sz="2000" b="1" dirty="0" smtClean="0"/>
              <a:t>Manage Data and Files</a:t>
            </a:r>
            <a:r>
              <a:rPr lang="en-US" sz="2000" dirty="0" smtClean="0"/>
              <a:t> - The OS makes it easy for you to organize your computer. Through the OS you are able to do a number of things to data, including copy, move, delete, and rename it. This makes it much easier to find and organize what you have. </a:t>
            </a:r>
          </a:p>
          <a:p>
            <a:pPr>
              <a:lnSpc>
                <a:spcPct val="80000"/>
              </a:lnSpc>
            </a:pPr>
            <a:endParaRPr lang="en-US" sz="2400" dirty="0" smtClean="0"/>
          </a:p>
          <a:p>
            <a:endParaRPr lang="en-US" dirty="0"/>
          </a:p>
        </p:txBody>
      </p:sp>
    </p:spTree>
    <p:extLst>
      <p:ext uri="{BB962C8B-B14F-4D97-AF65-F5344CB8AC3E}">
        <p14:creationId xmlns:p14="http://schemas.microsoft.com/office/powerpoint/2010/main" val="1786159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effectLst>
                  <a:outerShdw blurRad="38100" dist="38100" dir="2700000" algn="tl">
                    <a:srgbClr val="C0C0C0"/>
                  </a:outerShdw>
                </a:effectLst>
              </a:rPr>
              <a:t>UNIX History</a:t>
            </a:r>
          </a:p>
        </p:txBody>
      </p:sp>
      <p:sp>
        <p:nvSpPr>
          <p:cNvPr id="3" name="Content Placeholder 2"/>
          <p:cNvSpPr>
            <a:spLocks noGrp="1"/>
          </p:cNvSpPr>
          <p:nvPr>
            <p:ph idx="1"/>
          </p:nvPr>
        </p:nvSpPr>
        <p:spPr/>
        <p:txBody>
          <a:bodyPr/>
          <a:lstStyle/>
          <a:p>
            <a:pPr>
              <a:lnSpc>
                <a:spcPct val="90000"/>
              </a:lnSpc>
            </a:pPr>
            <a:r>
              <a:rPr lang="en-US" sz="2400" dirty="0" smtClean="0"/>
              <a:t>The UNIX operating system was born in the late 1960s. It originally began as a one man project led by Ken Thompson of Bell Labs, and has since grown to become the most widely used operating system.</a:t>
            </a:r>
          </a:p>
          <a:p>
            <a:pPr>
              <a:lnSpc>
                <a:spcPct val="90000"/>
              </a:lnSpc>
            </a:pPr>
            <a:r>
              <a:rPr lang="en-US" sz="2400" dirty="0" smtClean="0"/>
              <a:t>In the time since UNIX was first developed, it has gone through </a:t>
            </a:r>
            <a:r>
              <a:rPr lang="en-US" sz="2400" u="sng" dirty="0" smtClean="0"/>
              <a:t>many</a:t>
            </a:r>
            <a:r>
              <a:rPr lang="en-US" sz="2400" dirty="0" smtClean="0"/>
              <a:t> different generations and even mutations.</a:t>
            </a:r>
          </a:p>
          <a:p>
            <a:pPr lvl="1">
              <a:lnSpc>
                <a:spcPct val="90000"/>
              </a:lnSpc>
            </a:pPr>
            <a:r>
              <a:rPr lang="en-US" sz="2000" dirty="0" smtClean="0"/>
              <a:t>Some differ substantially from the original version, like Berkeley Software Distribution (BSD) or Linux.</a:t>
            </a:r>
          </a:p>
          <a:p>
            <a:pPr lvl="1">
              <a:lnSpc>
                <a:spcPct val="90000"/>
              </a:lnSpc>
            </a:pPr>
            <a:r>
              <a:rPr lang="en-US" sz="2000" dirty="0" smtClean="0"/>
              <a:t>Others, still contain major portions that are based on the original source code.</a:t>
            </a:r>
          </a:p>
          <a:p>
            <a:endParaRPr lang="en-US" dirty="0"/>
          </a:p>
        </p:txBody>
      </p:sp>
    </p:spTree>
    <p:extLst>
      <p:ext uri="{BB962C8B-B14F-4D97-AF65-F5344CB8AC3E}">
        <p14:creationId xmlns:p14="http://schemas.microsoft.com/office/powerpoint/2010/main" val="606026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effectLst>
                  <a:outerShdw blurRad="38100" dist="38100" dir="2700000" algn="tl">
                    <a:srgbClr val="C0C0C0"/>
                  </a:outerShdw>
                </a:effectLst>
              </a:rPr>
              <a:t>Parts of the UNIX OS</a:t>
            </a:r>
            <a:endParaRPr lang="en-US" b="1" dirty="0">
              <a:solidFill>
                <a:srgbClr val="C0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normAutofit fontScale="62500" lnSpcReduction="20000"/>
          </a:bodyPr>
          <a:lstStyle/>
          <a:p>
            <a:pPr>
              <a:lnSpc>
                <a:spcPct val="80000"/>
              </a:lnSpc>
            </a:pPr>
            <a:r>
              <a:rPr lang="en-US" b="1" dirty="0" smtClean="0"/>
              <a:t>The Kernel</a:t>
            </a:r>
            <a:r>
              <a:rPr lang="en-US" dirty="0" smtClean="0"/>
              <a:t> - handles memory management, input and output requests, and program scheduling. Technically speaking, the kernel </a:t>
            </a:r>
            <a:r>
              <a:rPr lang="en-US" i="1" dirty="0" smtClean="0"/>
              <a:t>is</a:t>
            </a:r>
            <a:r>
              <a:rPr lang="en-US" dirty="0" smtClean="0"/>
              <a:t> the OS. It provides the basic software connection to the hardware. The kernel is very complex and deals with the inner workings of these things, and is beyond the scope of this course. The kernel is covered in detail in “Operating Systems.”</a:t>
            </a:r>
          </a:p>
          <a:p>
            <a:pPr>
              <a:lnSpc>
                <a:spcPct val="80000"/>
              </a:lnSpc>
            </a:pPr>
            <a:r>
              <a:rPr lang="en-US" b="1" dirty="0" smtClean="0"/>
              <a:t>The Shell and Graphical User Interfaces (GUIs) </a:t>
            </a:r>
            <a:r>
              <a:rPr lang="en-US" dirty="0" smtClean="0"/>
              <a:t>- basic UNIX shells provides a “command line” interface which allows the user to type in commands. These commands are translated by the shell into something the kernel can comprehend, and then executed by the kernel. </a:t>
            </a:r>
          </a:p>
          <a:p>
            <a:pPr>
              <a:lnSpc>
                <a:spcPct val="80000"/>
              </a:lnSpc>
            </a:pPr>
            <a:r>
              <a:rPr lang="en-US" b="1" dirty="0" smtClean="0"/>
              <a:t>The Built-in System Utilities</a:t>
            </a:r>
            <a:r>
              <a:rPr lang="en-US" dirty="0" smtClean="0"/>
              <a:t> - are programs that allow a user to perform tasks which involve complex actions. Utilities provide user interface functions that are basic to an operating system, but which are too complex to be built into the shell. Examples of utilities are programs that let us see the contents of a directory, move &amp; copy files, remove files, etc... </a:t>
            </a:r>
          </a:p>
          <a:p>
            <a:pPr>
              <a:lnSpc>
                <a:spcPct val="80000"/>
              </a:lnSpc>
            </a:pPr>
            <a:r>
              <a:rPr lang="en-US" b="1" dirty="0" smtClean="0"/>
              <a:t>Application Software &amp; Utilities</a:t>
            </a:r>
            <a:r>
              <a:rPr lang="en-US" dirty="0" smtClean="0"/>
              <a:t> – these are not part of the operating system, per se.  They are additional programs that are bundled with the OS distribution, or available separately. These can range from additional or different versions of basic utilities, to full scale commercial applications. </a:t>
            </a:r>
          </a:p>
          <a:p>
            <a:endParaRPr lang="en-US" dirty="0"/>
          </a:p>
        </p:txBody>
      </p:sp>
    </p:spTree>
    <p:extLst>
      <p:ext uri="{BB962C8B-B14F-4D97-AF65-F5344CB8AC3E}">
        <p14:creationId xmlns:p14="http://schemas.microsoft.com/office/powerpoint/2010/main" val="1423311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effectLst>
                  <a:outerShdw blurRad="38100" dist="38100" dir="2700000" algn="tl">
                    <a:srgbClr val="C0C0C0"/>
                  </a:outerShdw>
                </a:effectLst>
              </a:rPr>
              <a:t>Flavors of UNIX</a:t>
            </a:r>
            <a:endParaRPr lang="en-US" b="1" dirty="0">
              <a:solidFill>
                <a:srgbClr val="C0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normAutofit lnSpcReduction="10000"/>
          </a:bodyPr>
          <a:lstStyle/>
          <a:p>
            <a:pPr>
              <a:lnSpc>
                <a:spcPct val="80000"/>
              </a:lnSpc>
            </a:pPr>
            <a:r>
              <a:rPr lang="en-US" sz="1600" dirty="0" smtClean="0"/>
              <a:t>These can be grouped into two categories:</a:t>
            </a:r>
            <a:r>
              <a:rPr lang="en-US" sz="1600" b="1" dirty="0" smtClean="0"/>
              <a:t>  Open Source </a:t>
            </a:r>
            <a:r>
              <a:rPr lang="en-US" sz="1600" dirty="0" smtClean="0"/>
              <a:t>and </a:t>
            </a:r>
            <a:r>
              <a:rPr lang="en-US" sz="1600" b="1" dirty="0" smtClean="0"/>
              <a:t>Proprietary</a:t>
            </a:r>
          </a:p>
          <a:p>
            <a:pPr>
              <a:lnSpc>
                <a:spcPct val="80000"/>
              </a:lnSpc>
            </a:pPr>
            <a:r>
              <a:rPr lang="en-US" sz="1600" b="1" dirty="0" smtClean="0"/>
              <a:t>Proprietary:</a:t>
            </a:r>
            <a:r>
              <a:rPr lang="en-US" sz="1600" dirty="0" smtClean="0"/>
              <a:t>  (redistribution and modification prohibited or restricted; not free)</a:t>
            </a:r>
          </a:p>
          <a:p>
            <a:pPr lvl="1">
              <a:lnSpc>
                <a:spcPct val="80000"/>
              </a:lnSpc>
            </a:pPr>
            <a:r>
              <a:rPr lang="en-US" sz="1600" dirty="0" smtClean="0">
                <a:hlinkClick r:id="rId2"/>
              </a:rPr>
              <a:t>Solaris</a:t>
            </a:r>
            <a:r>
              <a:rPr lang="en-US" sz="1600" dirty="0" smtClean="0"/>
              <a:t> - Access to a Solaris UNIX server (solaris.gl.umbc.edu) via SSH access. </a:t>
            </a:r>
          </a:p>
          <a:p>
            <a:pPr lvl="1">
              <a:lnSpc>
                <a:spcPct val="80000"/>
              </a:lnSpc>
            </a:pPr>
            <a:r>
              <a:rPr lang="en-US" sz="1600" dirty="0" smtClean="0">
                <a:hlinkClick r:id="rId3"/>
              </a:rPr>
              <a:t>IRIX</a:t>
            </a:r>
            <a:r>
              <a:rPr lang="en-US" sz="1600" dirty="0" smtClean="0"/>
              <a:t> - There are a couple of IRIX machines in the basement of the library, as well as server access (irix.gl.umbc.edu) via SSH access. </a:t>
            </a:r>
          </a:p>
          <a:p>
            <a:pPr lvl="1">
              <a:lnSpc>
                <a:spcPct val="80000"/>
              </a:lnSpc>
            </a:pPr>
            <a:r>
              <a:rPr lang="en-US" sz="1600" dirty="0" smtClean="0">
                <a:hlinkClick r:id="rId4"/>
              </a:rPr>
              <a:t>Mac OS X</a:t>
            </a:r>
            <a:r>
              <a:rPr lang="en-US" sz="1600" dirty="0" smtClean="0"/>
              <a:t> - no access currently available at UMBC. </a:t>
            </a:r>
          </a:p>
          <a:p>
            <a:pPr lvl="1">
              <a:lnSpc>
                <a:spcPct val="80000"/>
              </a:lnSpc>
            </a:pPr>
            <a:r>
              <a:rPr lang="en-US" sz="1600" dirty="0" smtClean="0"/>
              <a:t>and many others... </a:t>
            </a:r>
          </a:p>
          <a:p>
            <a:pPr>
              <a:lnSpc>
                <a:spcPct val="80000"/>
              </a:lnSpc>
            </a:pPr>
            <a:r>
              <a:rPr lang="en-US" sz="1600" b="1" dirty="0" smtClean="0"/>
              <a:t>Open Source:  </a:t>
            </a:r>
            <a:r>
              <a:rPr lang="en-US" sz="1600" dirty="0" smtClean="0"/>
              <a:t>(source code is readily available and free to modify)</a:t>
            </a:r>
          </a:p>
          <a:p>
            <a:pPr lvl="1">
              <a:lnSpc>
                <a:spcPct val="80000"/>
              </a:lnSpc>
            </a:pPr>
            <a:r>
              <a:rPr lang="en-US" sz="1600" dirty="0" smtClean="0">
                <a:hlinkClick r:id="rId5"/>
              </a:rPr>
              <a:t>FreeBSD</a:t>
            </a:r>
            <a:r>
              <a:rPr lang="en-US" sz="1600" dirty="0" smtClean="0"/>
              <a:t> - no access currently available at UMBC. </a:t>
            </a:r>
          </a:p>
          <a:p>
            <a:pPr lvl="1">
              <a:lnSpc>
                <a:spcPct val="80000"/>
              </a:lnSpc>
            </a:pPr>
            <a:r>
              <a:rPr lang="en-US" sz="1600" dirty="0" smtClean="0"/>
              <a:t>Linux Distributions - access is available in the form of dual-boot PCs scattered throughout the Engineering building. There are also several Linux servers (linux.gl.umbc.edu) through which access is available.</a:t>
            </a:r>
          </a:p>
          <a:p>
            <a:pPr lvl="2">
              <a:lnSpc>
                <a:spcPct val="80000"/>
              </a:lnSpc>
            </a:pPr>
            <a:r>
              <a:rPr lang="en-US" sz="1600" dirty="0" err="1" smtClean="0">
                <a:hlinkClick r:id="rId6"/>
              </a:rPr>
              <a:t>RedHat</a:t>
            </a:r>
            <a:r>
              <a:rPr lang="en-US" sz="1600" dirty="0" smtClean="0"/>
              <a:t> (used by UMBC) and the </a:t>
            </a:r>
            <a:r>
              <a:rPr lang="en-US" sz="1600" dirty="0" smtClean="0">
                <a:hlinkClick r:id="rId7"/>
              </a:rPr>
              <a:t>Fedora Project</a:t>
            </a:r>
            <a:r>
              <a:rPr lang="en-US" sz="1600" dirty="0" smtClean="0"/>
              <a:t> (maintained by </a:t>
            </a:r>
            <a:r>
              <a:rPr lang="en-US" sz="1600" dirty="0" err="1" smtClean="0"/>
              <a:t>RedHat</a:t>
            </a:r>
            <a:r>
              <a:rPr lang="en-US" sz="1600" dirty="0" smtClean="0"/>
              <a:t>)</a:t>
            </a:r>
          </a:p>
          <a:p>
            <a:pPr lvl="2">
              <a:lnSpc>
                <a:spcPct val="80000"/>
              </a:lnSpc>
            </a:pPr>
            <a:r>
              <a:rPr lang="en-US" sz="1600" dirty="0" smtClean="0">
                <a:hlinkClick r:id="rId8"/>
              </a:rPr>
              <a:t>Mandrake</a:t>
            </a:r>
            <a:r>
              <a:rPr lang="en-US" sz="1600" dirty="0" smtClean="0"/>
              <a:t> </a:t>
            </a:r>
          </a:p>
          <a:p>
            <a:pPr lvl="2">
              <a:lnSpc>
                <a:spcPct val="80000"/>
              </a:lnSpc>
            </a:pPr>
            <a:r>
              <a:rPr lang="en-US" sz="1600" dirty="0" err="1" smtClean="0">
                <a:hlinkClick r:id="rId9"/>
              </a:rPr>
              <a:t>Debian</a:t>
            </a:r>
            <a:r>
              <a:rPr lang="en-US" sz="1600" dirty="0" smtClean="0"/>
              <a:t> </a:t>
            </a:r>
          </a:p>
          <a:p>
            <a:pPr lvl="2">
              <a:lnSpc>
                <a:spcPct val="80000"/>
              </a:lnSpc>
            </a:pPr>
            <a:r>
              <a:rPr lang="en-US" sz="1600" dirty="0" err="1" smtClean="0">
                <a:hlinkClick r:id="rId10"/>
              </a:rPr>
              <a:t>SuSE</a:t>
            </a:r>
            <a:r>
              <a:rPr lang="en-US" sz="1600" dirty="0" smtClean="0"/>
              <a:t> </a:t>
            </a:r>
          </a:p>
          <a:p>
            <a:pPr lvl="2">
              <a:lnSpc>
                <a:spcPct val="80000"/>
              </a:lnSpc>
            </a:pPr>
            <a:r>
              <a:rPr lang="en-US" sz="1600" dirty="0" err="1" smtClean="0">
                <a:hlinkClick r:id="rId11"/>
              </a:rPr>
              <a:t>Slackware</a:t>
            </a:r>
            <a:r>
              <a:rPr lang="en-US" sz="1600" dirty="0" smtClean="0"/>
              <a:t> </a:t>
            </a:r>
          </a:p>
          <a:p>
            <a:pPr lvl="2">
              <a:lnSpc>
                <a:spcPct val="80000"/>
              </a:lnSpc>
            </a:pPr>
            <a:r>
              <a:rPr lang="en-US" sz="1600" dirty="0" smtClean="0"/>
              <a:t>and many others...</a:t>
            </a:r>
          </a:p>
          <a:p>
            <a:pPr>
              <a:lnSpc>
                <a:spcPct val="80000"/>
              </a:lnSpc>
            </a:pPr>
            <a:r>
              <a:rPr lang="en-US" sz="1600" dirty="0" smtClean="0"/>
              <a:t>As a side note, Linux is a open source UNIX-based OS that was originally developed in 1991 by Linus Torvalds, a Finnish undergraduate student. </a:t>
            </a:r>
          </a:p>
          <a:p>
            <a:endParaRPr lang="en-US" dirty="0"/>
          </a:p>
        </p:txBody>
      </p:sp>
    </p:spTree>
    <p:extLst>
      <p:ext uri="{BB962C8B-B14F-4D97-AF65-F5344CB8AC3E}">
        <p14:creationId xmlns:p14="http://schemas.microsoft.com/office/powerpoint/2010/main" val="3288662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effectLst>
                  <a:outerShdw blurRad="38100" dist="38100" dir="2700000" algn="tl">
                    <a:srgbClr val="C0C0C0"/>
                  </a:outerShdw>
                </a:effectLst>
              </a:rPr>
              <a:t>Before Linux</a:t>
            </a:r>
            <a:endParaRPr lang="en-US" dirty="0"/>
          </a:p>
        </p:txBody>
      </p:sp>
      <p:sp>
        <p:nvSpPr>
          <p:cNvPr id="3" name="Content Placeholder 2"/>
          <p:cNvSpPr>
            <a:spLocks noGrp="1"/>
          </p:cNvSpPr>
          <p:nvPr>
            <p:ph idx="1"/>
          </p:nvPr>
        </p:nvSpPr>
        <p:spPr/>
        <p:txBody>
          <a:bodyPr>
            <a:normAutofit fontScale="85000" lnSpcReduction="10000"/>
          </a:bodyPr>
          <a:lstStyle/>
          <a:p>
            <a:pPr marL="739775" indent="-282575">
              <a:lnSpc>
                <a:spcPct val="90000"/>
              </a:lnSpc>
            </a:pPr>
            <a:r>
              <a:rPr lang="en-US" dirty="0" smtClean="0">
                <a:latin typeface="Arial" charset="0"/>
                <a:ea typeface="新細明體" pitchFamily="18" charset="-120"/>
              </a:rPr>
              <a:t>In 80’s, Microsoft’s DOS was the dominated OS for PC</a:t>
            </a:r>
            <a:endParaRPr lang="en-US" dirty="0" smtClean="0"/>
          </a:p>
          <a:p>
            <a:pPr marL="739775" indent="-282575">
              <a:lnSpc>
                <a:spcPct val="90000"/>
              </a:lnSpc>
            </a:pPr>
            <a:r>
              <a:rPr lang="en-US" dirty="0" smtClean="0">
                <a:latin typeface="Arial" charset="0"/>
                <a:ea typeface="新細明體" pitchFamily="18" charset="-120"/>
              </a:rPr>
              <a:t>Apple MAC was better, but expensive</a:t>
            </a:r>
            <a:endParaRPr lang="en-US" dirty="0" smtClean="0"/>
          </a:p>
          <a:p>
            <a:pPr marL="739775" indent="-282575">
              <a:lnSpc>
                <a:spcPct val="90000"/>
              </a:lnSpc>
            </a:pPr>
            <a:r>
              <a:rPr lang="en-US" dirty="0" smtClean="0">
                <a:latin typeface="Arial" charset="0"/>
                <a:ea typeface="新細明體" pitchFamily="18" charset="-120"/>
              </a:rPr>
              <a:t>UNIX was much better, but much, much more expensive. Only for minicomputer for commercial applications</a:t>
            </a:r>
            <a:endParaRPr lang="en-US" dirty="0" smtClean="0"/>
          </a:p>
          <a:p>
            <a:pPr marL="739775" indent="-282575">
              <a:lnSpc>
                <a:spcPct val="90000"/>
              </a:lnSpc>
            </a:pPr>
            <a:r>
              <a:rPr lang="en-US" dirty="0" smtClean="0">
                <a:latin typeface="Arial" charset="0"/>
                <a:ea typeface="新細明體" pitchFamily="18" charset="-120"/>
              </a:rPr>
              <a:t>People was looking for a UNIX based system, which is cheaper and can run on PC</a:t>
            </a:r>
            <a:endParaRPr lang="en-US" dirty="0" smtClean="0"/>
          </a:p>
          <a:p>
            <a:pPr marL="739775" indent="-282575">
              <a:lnSpc>
                <a:spcPct val="90000"/>
              </a:lnSpc>
            </a:pPr>
            <a:r>
              <a:rPr lang="en-US" dirty="0" smtClean="0">
                <a:latin typeface="Arial" charset="0"/>
                <a:ea typeface="新細明體" pitchFamily="18" charset="-120"/>
              </a:rPr>
              <a:t>Both DOS, MAC and UNIX were </a:t>
            </a:r>
            <a:r>
              <a:rPr lang="en-US" dirty="0" smtClean="0">
                <a:solidFill>
                  <a:srgbClr val="FF3300"/>
                </a:solidFill>
                <a:latin typeface="Arial" charset="0"/>
                <a:ea typeface="新細明體" pitchFamily="18" charset="-120"/>
              </a:rPr>
              <a:t>proprietary</a:t>
            </a:r>
            <a:r>
              <a:rPr lang="en-US" dirty="0" smtClean="0">
                <a:latin typeface="Arial" charset="0"/>
                <a:ea typeface="新細明體" pitchFamily="18" charset="-120"/>
              </a:rPr>
              <a:t>, i.e., the source code of </a:t>
            </a:r>
            <a:r>
              <a:rPr lang="en-US" dirty="0" smtClean="0">
                <a:solidFill>
                  <a:srgbClr val="FF3300"/>
                </a:solidFill>
                <a:latin typeface="Arial" charset="0"/>
                <a:ea typeface="新細明體" pitchFamily="18" charset="-120"/>
              </a:rPr>
              <a:t>their kernel is protected</a:t>
            </a:r>
            <a:endParaRPr lang="en-US" dirty="0" smtClean="0"/>
          </a:p>
          <a:p>
            <a:pPr marL="739775" indent="-282575">
              <a:lnSpc>
                <a:spcPct val="90000"/>
              </a:lnSpc>
            </a:pPr>
            <a:r>
              <a:rPr lang="en-US" dirty="0" smtClean="0">
                <a:latin typeface="Arial" charset="0"/>
                <a:ea typeface="新細明體" pitchFamily="18" charset="-120"/>
              </a:rPr>
              <a:t>No modification is possible without paying high license fees</a:t>
            </a:r>
            <a:endParaRPr lang="en-US" dirty="0" smtClean="0"/>
          </a:p>
          <a:p>
            <a:endParaRPr lang="en-US" dirty="0"/>
          </a:p>
        </p:txBody>
      </p:sp>
    </p:spTree>
    <p:extLst>
      <p:ext uri="{BB962C8B-B14F-4D97-AF65-F5344CB8AC3E}">
        <p14:creationId xmlns:p14="http://schemas.microsoft.com/office/powerpoint/2010/main" val="2471643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C0C0C0"/>
                  </a:outerShdw>
                </a:effectLst>
              </a:rPr>
              <a:t>GNU project</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altLang="zh-TW" dirty="0" smtClean="0">
                <a:latin typeface="Arial" charset="0"/>
                <a:ea typeface="新細明體" pitchFamily="18" charset="-120"/>
              </a:rPr>
              <a:t>Established in 1984 by </a:t>
            </a:r>
            <a:r>
              <a:rPr lang="en-US" altLang="zh-TW" dirty="0" smtClean="0">
                <a:solidFill>
                  <a:srgbClr val="FF3300"/>
                </a:solidFill>
                <a:latin typeface="Arial" charset="0"/>
                <a:ea typeface="新細明體" pitchFamily="18" charset="-120"/>
              </a:rPr>
              <a:t>Richard Stallman</a:t>
            </a:r>
            <a:r>
              <a:rPr lang="en-US" altLang="zh-TW" dirty="0" smtClean="0">
                <a:latin typeface="Arial" charset="0"/>
                <a:ea typeface="新細明體" pitchFamily="18" charset="-120"/>
              </a:rPr>
              <a:t>, who believes that software should be free from restrictions against copying or modification in order to make better and efficient computer programs </a:t>
            </a:r>
            <a:endParaRPr lang="en-US" sz="1800" dirty="0" smtClean="0"/>
          </a:p>
          <a:p>
            <a:pPr marL="117475" lvl="1" indent="-3175" defTabSz="114300"/>
            <a:r>
              <a:rPr lang="en-US" altLang="zh-TW" sz="1800" dirty="0" smtClean="0">
                <a:solidFill>
                  <a:srgbClr val="FF3300"/>
                </a:solidFill>
                <a:ea typeface="新細明體" pitchFamily="18" charset="-120"/>
              </a:rPr>
              <a:t>GNU</a:t>
            </a:r>
            <a:r>
              <a:rPr lang="en-US" altLang="zh-TW" sz="1800" dirty="0" smtClean="0">
                <a:ea typeface="新細明體" pitchFamily="18" charset="-120"/>
              </a:rPr>
              <a:t> is a recursive acronym for “GNU's Not Unix” </a:t>
            </a:r>
            <a:endParaRPr lang="en-US" sz="1800" dirty="0" smtClean="0"/>
          </a:p>
          <a:p>
            <a:pPr marL="117475" lvl="1" indent="-3175" defTabSz="114300"/>
            <a:r>
              <a:rPr lang="en-US" altLang="zh-TW" sz="1800" dirty="0" smtClean="0">
                <a:ea typeface="新細明體" pitchFamily="18" charset="-120"/>
              </a:rPr>
              <a:t>Aim at developing a complete Unix-like operating system which is free for copying and modification</a:t>
            </a:r>
          </a:p>
          <a:p>
            <a:pPr marL="117475" lvl="1" indent="-3175" defTabSz="114300"/>
            <a:r>
              <a:rPr lang="en-US" altLang="zh-TW" sz="1800" dirty="0" smtClean="0">
                <a:ea typeface="新細明體" pitchFamily="18" charset="-120"/>
              </a:rPr>
              <a:t>Companies make their money by maintaining and distributing the software, e.g. optimally packaging the software with different tools (</a:t>
            </a:r>
            <a:r>
              <a:rPr lang="en-US" altLang="zh-TW" sz="1800" dirty="0" err="1" smtClean="0">
                <a:ea typeface="新細明體" pitchFamily="18" charset="-120"/>
              </a:rPr>
              <a:t>Redhat</a:t>
            </a:r>
            <a:r>
              <a:rPr lang="en-US" altLang="zh-TW" sz="1800" dirty="0" smtClean="0">
                <a:ea typeface="新細明體" pitchFamily="18" charset="-120"/>
              </a:rPr>
              <a:t>, </a:t>
            </a:r>
            <a:r>
              <a:rPr lang="en-US" altLang="zh-TW" sz="1800" dirty="0" err="1" smtClean="0">
                <a:ea typeface="新細明體" pitchFamily="18" charset="-120"/>
              </a:rPr>
              <a:t>Slackware</a:t>
            </a:r>
            <a:r>
              <a:rPr lang="en-US" altLang="zh-TW" sz="1800" dirty="0" smtClean="0">
                <a:ea typeface="新細明體" pitchFamily="18" charset="-120"/>
              </a:rPr>
              <a:t>, Mandrake, </a:t>
            </a:r>
            <a:r>
              <a:rPr lang="en-US" altLang="zh-TW" sz="1800" dirty="0" err="1" smtClean="0">
                <a:ea typeface="新細明體" pitchFamily="18" charset="-120"/>
              </a:rPr>
              <a:t>SuSE</a:t>
            </a:r>
            <a:r>
              <a:rPr lang="en-US" altLang="zh-TW" sz="1800" dirty="0" smtClean="0">
                <a:ea typeface="新細明體" pitchFamily="18" charset="-120"/>
              </a:rPr>
              <a:t>, </a:t>
            </a:r>
            <a:r>
              <a:rPr lang="en-US" altLang="zh-TW" sz="1800" dirty="0" err="1" smtClean="0">
                <a:ea typeface="新細明體" pitchFamily="18" charset="-120"/>
              </a:rPr>
              <a:t>etc</a:t>
            </a:r>
            <a:r>
              <a:rPr lang="en-US" altLang="zh-TW" sz="1800" dirty="0" smtClean="0">
                <a:ea typeface="新細明體" pitchFamily="18" charset="-120"/>
              </a:rPr>
              <a:t>)</a:t>
            </a:r>
          </a:p>
          <a:p>
            <a:pPr marL="117475" lvl="1" indent="-3175" defTabSz="114300"/>
            <a:r>
              <a:rPr lang="en-US" altLang="zh-TW" sz="1800" dirty="0" smtClean="0">
                <a:ea typeface="新細明體" pitchFamily="18" charset="-120"/>
              </a:rPr>
              <a:t>Stallman built the first free GNU C Compiler in 1991. But still, an OS was yet to be developed</a:t>
            </a:r>
          </a:p>
          <a:p>
            <a:endParaRPr lang="en-US" dirty="0"/>
          </a:p>
        </p:txBody>
      </p:sp>
    </p:spTree>
    <p:extLst>
      <p:ext uri="{BB962C8B-B14F-4D97-AF65-F5344CB8AC3E}">
        <p14:creationId xmlns:p14="http://schemas.microsoft.com/office/powerpoint/2010/main" val="178671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smtClean="0">
                <a:solidFill>
                  <a:srgbClr val="C00000"/>
                </a:solidFill>
                <a:effectLst>
                  <a:outerShdw blurRad="38100" dist="38100" dir="2700000" algn="tl">
                    <a:srgbClr val="C0C0C0"/>
                  </a:outerShdw>
                </a:effectLst>
              </a:rPr>
              <a:t>Beginning of Linux</a:t>
            </a:r>
            <a:endParaRPr lang="en-US" dirty="0"/>
          </a:p>
        </p:txBody>
      </p:sp>
      <p:sp>
        <p:nvSpPr>
          <p:cNvPr id="3" name="Content Placeholder 2"/>
          <p:cNvSpPr>
            <a:spLocks noGrp="1"/>
          </p:cNvSpPr>
          <p:nvPr>
            <p:ph idx="1"/>
          </p:nvPr>
        </p:nvSpPr>
        <p:spPr/>
        <p:txBody>
          <a:bodyPr/>
          <a:lstStyle/>
          <a:p>
            <a:pPr lvl="1">
              <a:buClr>
                <a:schemeClr val="tx1"/>
              </a:buClr>
              <a:buSzPct val="75000"/>
            </a:pPr>
            <a:r>
              <a:rPr lang="en-US" altLang="zh-TW" dirty="0" smtClean="0">
                <a:latin typeface="Arial" charset="0"/>
                <a:ea typeface="新細明體" pitchFamily="18" charset="-120"/>
              </a:rPr>
              <a:t>A famous professor Andrew </a:t>
            </a:r>
            <a:r>
              <a:rPr lang="en-US" altLang="zh-TW" dirty="0" err="1" smtClean="0">
                <a:latin typeface="Arial" charset="0"/>
                <a:ea typeface="新細明體" pitchFamily="18" charset="-120"/>
              </a:rPr>
              <a:t>Tanenbaum</a:t>
            </a:r>
            <a:r>
              <a:rPr lang="en-US" altLang="zh-TW" dirty="0" smtClean="0">
                <a:latin typeface="Arial" charset="0"/>
                <a:ea typeface="新細明體" pitchFamily="18" charset="-120"/>
              </a:rPr>
              <a:t> developed </a:t>
            </a:r>
            <a:r>
              <a:rPr lang="en-US" altLang="zh-TW" dirty="0" err="1" smtClean="0">
                <a:solidFill>
                  <a:srgbClr val="FF3300"/>
                </a:solidFill>
                <a:latin typeface="Arial" charset="0"/>
                <a:ea typeface="新細明體" pitchFamily="18" charset="-120"/>
              </a:rPr>
              <a:t>Minix</a:t>
            </a:r>
            <a:r>
              <a:rPr lang="en-US" altLang="zh-TW" dirty="0" smtClean="0">
                <a:latin typeface="Arial" charset="0"/>
                <a:ea typeface="新細明體" pitchFamily="18" charset="-120"/>
              </a:rPr>
              <a:t>, a simplified version of UNIX that runs on PC</a:t>
            </a:r>
            <a:endParaRPr lang="en-US" sz="1800" dirty="0" smtClean="0"/>
          </a:p>
          <a:p>
            <a:pPr lvl="1">
              <a:buClr>
                <a:schemeClr val="tx1"/>
              </a:buClr>
              <a:buSzPct val="75000"/>
            </a:pPr>
            <a:r>
              <a:rPr lang="en-US" altLang="zh-TW" dirty="0" err="1" smtClean="0">
                <a:latin typeface="Arial" charset="0"/>
                <a:ea typeface="新細明體" pitchFamily="18" charset="-120"/>
              </a:rPr>
              <a:t>Minix</a:t>
            </a:r>
            <a:r>
              <a:rPr lang="en-US" altLang="zh-TW" dirty="0" smtClean="0">
                <a:latin typeface="Arial" charset="0"/>
                <a:ea typeface="新細明體" pitchFamily="18" charset="-120"/>
              </a:rPr>
              <a:t> is for class teaching only. No intention for commercial use</a:t>
            </a:r>
          </a:p>
          <a:p>
            <a:pPr lvl="1">
              <a:buClr>
                <a:schemeClr val="tx1"/>
              </a:buClr>
              <a:buSzPct val="75000"/>
            </a:pPr>
            <a:r>
              <a:rPr lang="en-US" altLang="zh-TW" dirty="0" smtClean="0">
                <a:latin typeface="Arial" charset="0"/>
                <a:ea typeface="新細明體" pitchFamily="18" charset="-120"/>
              </a:rPr>
              <a:t>In Sept 1991, </a:t>
            </a:r>
            <a:r>
              <a:rPr lang="en-US" altLang="zh-TW" dirty="0" smtClean="0">
                <a:solidFill>
                  <a:srgbClr val="FF3300"/>
                </a:solidFill>
                <a:latin typeface="Arial" charset="0"/>
                <a:ea typeface="新細明體" pitchFamily="18" charset="-120"/>
              </a:rPr>
              <a:t>Linus Torvalds</a:t>
            </a:r>
            <a:r>
              <a:rPr lang="en-US" altLang="zh-TW" dirty="0" smtClean="0">
                <a:latin typeface="Arial" charset="0"/>
                <a:ea typeface="新細明體" pitchFamily="18" charset="-120"/>
              </a:rPr>
              <a:t>, a second year student of Computer Science at the University of Helsinki, developed the preliminary kernel of Linux, known as Linux version 0.0.1</a:t>
            </a:r>
          </a:p>
          <a:p>
            <a:endParaRPr lang="en-US" dirty="0" smtClean="0"/>
          </a:p>
          <a:p>
            <a:endParaRPr lang="en-US" dirty="0"/>
          </a:p>
        </p:txBody>
      </p:sp>
    </p:spTree>
    <p:extLst>
      <p:ext uri="{BB962C8B-B14F-4D97-AF65-F5344CB8AC3E}">
        <p14:creationId xmlns:p14="http://schemas.microsoft.com/office/powerpoint/2010/main" val="1427730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TotalTime>
  <Words>2526</Words>
  <Application>Microsoft Office PowerPoint</Application>
  <PresentationFormat>On-screen Show (4:3)</PresentationFormat>
  <Paragraphs>280</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Package</vt:lpstr>
      <vt:lpstr>Linux Session  Part I</vt:lpstr>
      <vt:lpstr>Overview</vt:lpstr>
      <vt:lpstr>What is an Operating System?</vt:lpstr>
      <vt:lpstr>UNIX History</vt:lpstr>
      <vt:lpstr>Parts of the UNIX OS</vt:lpstr>
      <vt:lpstr>Flavors of UNIX</vt:lpstr>
      <vt:lpstr>Before Linux</vt:lpstr>
      <vt:lpstr>GNU project</vt:lpstr>
      <vt:lpstr>Beginning of Linux</vt:lpstr>
      <vt:lpstr>Linux Today</vt:lpstr>
      <vt:lpstr>Linux - free software</vt:lpstr>
      <vt:lpstr>Disto</vt:lpstr>
      <vt:lpstr>Linux Shell</vt:lpstr>
      <vt:lpstr>Directory Tree</vt:lpstr>
      <vt:lpstr>Important subdirectories</vt:lpstr>
      <vt:lpstr>Important subdirectories</vt:lpstr>
      <vt:lpstr>Home directory</vt:lpstr>
      <vt:lpstr>Basic Commands</vt:lpstr>
      <vt:lpstr>Basic Commands</vt:lpstr>
      <vt:lpstr>Basic Commands</vt:lpstr>
      <vt:lpstr>Basic Commands</vt:lpstr>
      <vt:lpstr>Basic Commands</vt:lpstr>
      <vt:lpstr>Pattern matching</vt:lpstr>
      <vt:lpstr>Redirection and Pipes</vt:lpstr>
      <vt:lpstr>Vi(m)</vt:lpstr>
      <vt:lpstr>Shell Scripting</vt:lpstr>
      <vt:lpstr>PowerPoint Presentation</vt:lpstr>
      <vt:lpstr>QA ?</vt:lpstr>
    </vt:vector>
  </TitlesOfParts>
  <Company>Cognizant Technology Solutions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dc:title>
  <dc:creator>180976</dc:creator>
  <cp:lastModifiedBy>180976</cp:lastModifiedBy>
  <cp:revision>13</cp:revision>
  <dcterms:created xsi:type="dcterms:W3CDTF">2012-11-07T10:00:12Z</dcterms:created>
  <dcterms:modified xsi:type="dcterms:W3CDTF">2012-11-07T11:01:59Z</dcterms:modified>
</cp:coreProperties>
</file>